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diagrams/layout1.xml" ContentType="application/vnd.openxmlformats-officedocument.drawingml.diagram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diagrams/data1.xml" ContentType="application/vnd.openxmlformats-officedocument.drawingml.diagramData+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257" r:id="rId2"/>
    <p:sldId id="437" r:id="rId3"/>
    <p:sldId id="455" r:id="rId4"/>
    <p:sldId id="465" r:id="rId5"/>
    <p:sldId id="454" r:id="rId6"/>
    <p:sldId id="486" r:id="rId7"/>
    <p:sldId id="485" r:id="rId8"/>
    <p:sldId id="471" r:id="rId9"/>
    <p:sldId id="472" r:id="rId10"/>
    <p:sldId id="473" r:id="rId11"/>
    <p:sldId id="474" r:id="rId12"/>
    <p:sldId id="482" r:id="rId13"/>
    <p:sldId id="476" r:id="rId14"/>
    <p:sldId id="487" r:id="rId15"/>
    <p:sldId id="321" r:id="rId16"/>
    <p:sldId id="463" r:id="rId17"/>
    <p:sldId id="464" r:id="rId18"/>
    <p:sldId id="466" r:id="rId19"/>
    <p:sldId id="411" r:id="rId20"/>
    <p:sldId id="480" r:id="rId21"/>
    <p:sldId id="481" r:id="rId22"/>
    <p:sldId id="483" r:id="rId23"/>
    <p:sldId id="412" r:id="rId24"/>
    <p:sldId id="442" r:id="rId25"/>
    <p:sldId id="443" r:id="rId26"/>
    <p:sldId id="488" r:id="rId27"/>
    <p:sldId id="489" r:id="rId28"/>
    <p:sldId id="432" r:id="rId29"/>
  </p:sldIdLst>
  <p:sldSz cx="9144000" cy="6858000" type="screen4x3"/>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348" autoAdjust="0"/>
  </p:normalViewPr>
  <p:slideViewPr>
    <p:cSldViewPr>
      <p:cViewPr varScale="1">
        <p:scale>
          <a:sx n="69" d="100"/>
          <a:sy n="69" d="100"/>
        </p:scale>
        <p:origin x="-140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BF2AA3-120A-422F-9877-D903B4A1CF48}" type="doc">
      <dgm:prSet loTypeId="urn:microsoft.com/office/officeart/2005/8/layout/cycle8" loCatId="cycle" qsTypeId="urn:microsoft.com/office/officeart/2005/8/quickstyle/simple1" qsCatId="simple" csTypeId="urn:microsoft.com/office/officeart/2005/8/colors/accent1_2" csCatId="accent1" phldr="1"/>
      <dgm:spPr/>
    </dgm:pt>
    <dgm:pt modelId="{AB2CC9EE-DF0A-4C74-A5E2-23BB1D4271D4}">
      <dgm:prSet phldrT="[Text]" phldr="1"/>
      <dgm:spPr>
        <a:blipFill rotWithShape="0">
          <a:blip xmlns:r="http://schemas.openxmlformats.org/officeDocument/2006/relationships" r:embed="rId1"/>
          <a:stretch>
            <a:fillRect/>
          </a:stretch>
        </a:blipFill>
      </dgm:spPr>
      <dgm:t>
        <a:bodyPr/>
        <a:lstStyle/>
        <a:p>
          <a:pPr algn="ctr"/>
          <a:endParaRPr lang="en-US" dirty="0"/>
        </a:p>
      </dgm:t>
    </dgm:pt>
    <dgm:pt modelId="{D5E74C3E-AA30-4256-B355-D3859A051C12}" type="parTrans" cxnId="{DD0DC17F-0402-4D15-BE84-9D927EABA501}">
      <dgm:prSet/>
      <dgm:spPr/>
      <dgm:t>
        <a:bodyPr/>
        <a:lstStyle/>
        <a:p>
          <a:pPr algn="ctr"/>
          <a:endParaRPr lang="en-US"/>
        </a:p>
      </dgm:t>
    </dgm:pt>
    <dgm:pt modelId="{A65446C3-49E8-4DEE-B067-BD263454F380}" type="sibTrans" cxnId="{DD0DC17F-0402-4D15-BE84-9D927EABA501}">
      <dgm:prSet/>
      <dgm:spPr/>
      <dgm:t>
        <a:bodyPr/>
        <a:lstStyle/>
        <a:p>
          <a:pPr algn="ctr"/>
          <a:endParaRPr lang="en-US"/>
        </a:p>
      </dgm:t>
    </dgm:pt>
    <dgm:pt modelId="{816BFEA5-B5E7-4094-89D6-31017B043956}">
      <dgm:prSet phldrT="[Text]" phldr="1"/>
      <dgm:spPr>
        <a:blipFill rotWithShape="0">
          <a:blip xmlns:r="http://schemas.openxmlformats.org/officeDocument/2006/relationships" r:embed="rId2"/>
          <a:stretch>
            <a:fillRect/>
          </a:stretch>
        </a:blipFill>
      </dgm:spPr>
      <dgm:t>
        <a:bodyPr/>
        <a:lstStyle/>
        <a:p>
          <a:pPr algn="ctr"/>
          <a:endParaRPr lang="en-US" dirty="0"/>
        </a:p>
      </dgm:t>
    </dgm:pt>
    <dgm:pt modelId="{91790322-7A73-4CEC-BA64-04E2DC6FDBDB}" type="parTrans" cxnId="{F22CEA8F-CA28-4EB6-9960-7DB382304A5C}">
      <dgm:prSet/>
      <dgm:spPr/>
      <dgm:t>
        <a:bodyPr/>
        <a:lstStyle/>
        <a:p>
          <a:pPr algn="ctr"/>
          <a:endParaRPr lang="en-US"/>
        </a:p>
      </dgm:t>
    </dgm:pt>
    <dgm:pt modelId="{70CFF75A-0462-462C-9A89-7573E5A30A4D}" type="sibTrans" cxnId="{F22CEA8F-CA28-4EB6-9960-7DB382304A5C}">
      <dgm:prSet/>
      <dgm:spPr/>
      <dgm:t>
        <a:bodyPr/>
        <a:lstStyle/>
        <a:p>
          <a:pPr algn="ctr"/>
          <a:endParaRPr lang="en-US"/>
        </a:p>
      </dgm:t>
    </dgm:pt>
    <dgm:pt modelId="{A1B4E7A3-CAB3-4F7A-90E5-E8F0DA7C484B}">
      <dgm:prSet phldrT="[Text]" phldr="1"/>
      <dgm:spPr>
        <a:blipFill rotWithShape="0">
          <a:blip xmlns:r="http://schemas.openxmlformats.org/officeDocument/2006/relationships" r:embed="rId3"/>
          <a:stretch>
            <a:fillRect/>
          </a:stretch>
        </a:blipFill>
      </dgm:spPr>
      <dgm:t>
        <a:bodyPr/>
        <a:lstStyle/>
        <a:p>
          <a:pPr algn="ctr"/>
          <a:endParaRPr lang="en-US" dirty="0"/>
        </a:p>
      </dgm:t>
    </dgm:pt>
    <dgm:pt modelId="{9420C59C-456D-4434-A5D5-9A73CB8BA3F0}" type="sibTrans" cxnId="{0AEF78DC-A33F-4FA2-B8EC-C7E16AF3FECE}">
      <dgm:prSet/>
      <dgm:spPr/>
      <dgm:t>
        <a:bodyPr/>
        <a:lstStyle/>
        <a:p>
          <a:pPr algn="ctr"/>
          <a:endParaRPr lang="en-US"/>
        </a:p>
      </dgm:t>
    </dgm:pt>
    <dgm:pt modelId="{719D5757-51CF-4D03-A062-A61E16FBF5AF}" type="parTrans" cxnId="{0AEF78DC-A33F-4FA2-B8EC-C7E16AF3FECE}">
      <dgm:prSet/>
      <dgm:spPr/>
      <dgm:t>
        <a:bodyPr/>
        <a:lstStyle/>
        <a:p>
          <a:pPr algn="ctr"/>
          <a:endParaRPr lang="en-US"/>
        </a:p>
      </dgm:t>
    </dgm:pt>
    <dgm:pt modelId="{766EE1C8-A638-4115-8ACB-E94A785AD763}" type="pres">
      <dgm:prSet presAssocID="{4CBF2AA3-120A-422F-9877-D903B4A1CF48}" presName="compositeShape" presStyleCnt="0">
        <dgm:presLayoutVars>
          <dgm:chMax val="7"/>
          <dgm:dir/>
          <dgm:resizeHandles val="exact"/>
        </dgm:presLayoutVars>
      </dgm:prSet>
      <dgm:spPr/>
    </dgm:pt>
    <dgm:pt modelId="{6CFBB03E-38D8-44F6-8CA8-EF203EDC189A}" type="pres">
      <dgm:prSet presAssocID="{4CBF2AA3-120A-422F-9877-D903B4A1CF48}" presName="wedge1" presStyleLbl="node1" presStyleIdx="0" presStyleCnt="3" custScaleX="76009" custScaleY="92582"/>
      <dgm:spPr/>
      <dgm:t>
        <a:bodyPr/>
        <a:lstStyle/>
        <a:p>
          <a:endParaRPr lang="en-US"/>
        </a:p>
      </dgm:t>
    </dgm:pt>
    <dgm:pt modelId="{1449C9C0-7259-4949-8635-4F57CBEDCF89}" type="pres">
      <dgm:prSet presAssocID="{4CBF2AA3-120A-422F-9877-D903B4A1CF48}" presName="dummy1a" presStyleCnt="0"/>
      <dgm:spPr/>
    </dgm:pt>
    <dgm:pt modelId="{1FAF8F6E-46EA-4465-8FBE-18373C9869A1}" type="pres">
      <dgm:prSet presAssocID="{4CBF2AA3-120A-422F-9877-D903B4A1CF48}" presName="dummy1b" presStyleCnt="0"/>
      <dgm:spPr/>
    </dgm:pt>
    <dgm:pt modelId="{BDE89409-9272-47B7-8956-ECED7AF30D8B}" type="pres">
      <dgm:prSet presAssocID="{4CBF2AA3-120A-422F-9877-D903B4A1CF48}" presName="wedge1Tx" presStyleLbl="node1" presStyleIdx="0" presStyleCnt="3">
        <dgm:presLayoutVars>
          <dgm:chMax val="0"/>
          <dgm:chPref val="0"/>
          <dgm:bulletEnabled val="1"/>
        </dgm:presLayoutVars>
      </dgm:prSet>
      <dgm:spPr/>
      <dgm:t>
        <a:bodyPr/>
        <a:lstStyle/>
        <a:p>
          <a:endParaRPr lang="en-US"/>
        </a:p>
      </dgm:t>
    </dgm:pt>
    <dgm:pt modelId="{ACCFD3EC-88CE-4D3E-965A-1711802E5D72}" type="pres">
      <dgm:prSet presAssocID="{4CBF2AA3-120A-422F-9877-D903B4A1CF48}" presName="wedge2" presStyleLbl="node1" presStyleIdx="1" presStyleCnt="3"/>
      <dgm:spPr/>
      <dgm:t>
        <a:bodyPr/>
        <a:lstStyle/>
        <a:p>
          <a:endParaRPr lang="en-US"/>
        </a:p>
      </dgm:t>
    </dgm:pt>
    <dgm:pt modelId="{336FCB67-5619-48E4-AD61-0958D9C232B2}" type="pres">
      <dgm:prSet presAssocID="{4CBF2AA3-120A-422F-9877-D903B4A1CF48}" presName="dummy2a" presStyleCnt="0"/>
      <dgm:spPr/>
    </dgm:pt>
    <dgm:pt modelId="{2F13E8F3-0FAB-4F68-B81F-71A3A2D977F9}" type="pres">
      <dgm:prSet presAssocID="{4CBF2AA3-120A-422F-9877-D903B4A1CF48}" presName="dummy2b" presStyleCnt="0"/>
      <dgm:spPr/>
    </dgm:pt>
    <dgm:pt modelId="{3B6EACBB-78E5-436D-B4CF-1869DAEA30A2}" type="pres">
      <dgm:prSet presAssocID="{4CBF2AA3-120A-422F-9877-D903B4A1CF48}" presName="wedge2Tx" presStyleLbl="node1" presStyleIdx="1" presStyleCnt="3">
        <dgm:presLayoutVars>
          <dgm:chMax val="0"/>
          <dgm:chPref val="0"/>
          <dgm:bulletEnabled val="1"/>
        </dgm:presLayoutVars>
      </dgm:prSet>
      <dgm:spPr/>
      <dgm:t>
        <a:bodyPr/>
        <a:lstStyle/>
        <a:p>
          <a:endParaRPr lang="en-US"/>
        </a:p>
      </dgm:t>
    </dgm:pt>
    <dgm:pt modelId="{B3A768F2-41A4-49C8-87B0-10DF49454C2A}" type="pres">
      <dgm:prSet presAssocID="{4CBF2AA3-120A-422F-9877-D903B4A1CF48}" presName="wedge3" presStyleLbl="node1" presStyleIdx="2" presStyleCnt="3" custLinFactNeighborX="-1880" custLinFactNeighborY="529"/>
      <dgm:spPr/>
      <dgm:t>
        <a:bodyPr/>
        <a:lstStyle/>
        <a:p>
          <a:endParaRPr lang="en-US"/>
        </a:p>
      </dgm:t>
    </dgm:pt>
    <dgm:pt modelId="{9709AF43-B8BC-405A-AE37-C252FAC50F79}" type="pres">
      <dgm:prSet presAssocID="{4CBF2AA3-120A-422F-9877-D903B4A1CF48}" presName="dummy3a" presStyleCnt="0"/>
      <dgm:spPr/>
    </dgm:pt>
    <dgm:pt modelId="{71BC97B7-1E56-4014-BAF3-14AE6819D860}" type="pres">
      <dgm:prSet presAssocID="{4CBF2AA3-120A-422F-9877-D903B4A1CF48}" presName="dummy3b" presStyleCnt="0"/>
      <dgm:spPr/>
    </dgm:pt>
    <dgm:pt modelId="{28193BAC-DFE1-4BDA-BDA7-2AC45A596A66}" type="pres">
      <dgm:prSet presAssocID="{4CBF2AA3-120A-422F-9877-D903B4A1CF48}" presName="wedge3Tx" presStyleLbl="node1" presStyleIdx="2" presStyleCnt="3">
        <dgm:presLayoutVars>
          <dgm:chMax val="0"/>
          <dgm:chPref val="0"/>
          <dgm:bulletEnabled val="1"/>
        </dgm:presLayoutVars>
      </dgm:prSet>
      <dgm:spPr/>
      <dgm:t>
        <a:bodyPr/>
        <a:lstStyle/>
        <a:p>
          <a:endParaRPr lang="en-US"/>
        </a:p>
      </dgm:t>
    </dgm:pt>
    <dgm:pt modelId="{042F15C9-5FD2-433E-AC61-E313BA49A73F}" type="pres">
      <dgm:prSet presAssocID="{9420C59C-456D-4434-A5D5-9A73CB8BA3F0}" presName="arrowWedge1" presStyleLbl="fgSibTrans2D1" presStyleIdx="0" presStyleCnt="3"/>
      <dgm:spPr>
        <a:solidFill>
          <a:schemeClr val="tx1"/>
        </a:solidFill>
      </dgm:spPr>
    </dgm:pt>
    <dgm:pt modelId="{6F28FD99-00A4-4012-B4EB-06DF1662D0B9}" type="pres">
      <dgm:prSet presAssocID="{A65446C3-49E8-4DEE-B067-BD263454F380}" presName="arrowWedge2" presStyleLbl="fgSibTrans2D1" presStyleIdx="1" presStyleCnt="3"/>
      <dgm:spPr>
        <a:solidFill>
          <a:schemeClr val="tx1"/>
        </a:solidFill>
      </dgm:spPr>
    </dgm:pt>
    <dgm:pt modelId="{FA12F670-7BAF-4590-80B0-56B7F5CFF09D}" type="pres">
      <dgm:prSet presAssocID="{70CFF75A-0462-462C-9A89-7573E5A30A4D}" presName="arrowWedge3" presStyleLbl="fgSibTrans2D1" presStyleIdx="2" presStyleCnt="3"/>
      <dgm:spPr>
        <a:solidFill>
          <a:schemeClr val="tx1"/>
        </a:solidFill>
      </dgm:spPr>
    </dgm:pt>
  </dgm:ptLst>
  <dgm:cxnLst>
    <dgm:cxn modelId="{F22CEA8F-CA28-4EB6-9960-7DB382304A5C}" srcId="{4CBF2AA3-120A-422F-9877-D903B4A1CF48}" destId="{816BFEA5-B5E7-4094-89D6-31017B043956}" srcOrd="2" destOrd="0" parTransId="{91790322-7A73-4CEC-BA64-04E2DC6FDBDB}" sibTransId="{70CFF75A-0462-462C-9A89-7573E5A30A4D}"/>
    <dgm:cxn modelId="{C2A877A3-6A41-44D6-A73C-24721C439008}" type="presOf" srcId="{A1B4E7A3-CAB3-4F7A-90E5-E8F0DA7C484B}" destId="{BDE89409-9272-47B7-8956-ECED7AF30D8B}" srcOrd="1" destOrd="0" presId="urn:microsoft.com/office/officeart/2005/8/layout/cycle8"/>
    <dgm:cxn modelId="{E005DEEB-DD36-4990-A830-26AABDDE9857}" type="presOf" srcId="{4CBF2AA3-120A-422F-9877-D903B4A1CF48}" destId="{766EE1C8-A638-4115-8ACB-E94A785AD763}" srcOrd="0" destOrd="0" presId="urn:microsoft.com/office/officeart/2005/8/layout/cycle8"/>
    <dgm:cxn modelId="{97195BBE-A6E9-4FDF-967D-A7E46A7AB504}" type="presOf" srcId="{816BFEA5-B5E7-4094-89D6-31017B043956}" destId="{B3A768F2-41A4-49C8-87B0-10DF49454C2A}" srcOrd="0" destOrd="0" presId="urn:microsoft.com/office/officeart/2005/8/layout/cycle8"/>
    <dgm:cxn modelId="{DD0DC17F-0402-4D15-BE84-9D927EABA501}" srcId="{4CBF2AA3-120A-422F-9877-D903B4A1CF48}" destId="{AB2CC9EE-DF0A-4C74-A5E2-23BB1D4271D4}" srcOrd="1" destOrd="0" parTransId="{D5E74C3E-AA30-4256-B355-D3859A051C12}" sibTransId="{A65446C3-49E8-4DEE-B067-BD263454F380}"/>
    <dgm:cxn modelId="{C9B732D6-E4F2-43FD-84B9-36FC61A4614F}" type="presOf" srcId="{816BFEA5-B5E7-4094-89D6-31017B043956}" destId="{28193BAC-DFE1-4BDA-BDA7-2AC45A596A66}" srcOrd="1" destOrd="0" presId="urn:microsoft.com/office/officeart/2005/8/layout/cycle8"/>
    <dgm:cxn modelId="{5CB6DCDB-7C1A-404A-9C6B-B92E37FF9188}" type="presOf" srcId="{A1B4E7A3-CAB3-4F7A-90E5-E8F0DA7C484B}" destId="{6CFBB03E-38D8-44F6-8CA8-EF203EDC189A}" srcOrd="0" destOrd="0" presId="urn:microsoft.com/office/officeart/2005/8/layout/cycle8"/>
    <dgm:cxn modelId="{5B9AB374-B4E4-4454-8CB9-C8847CC6F684}" type="presOf" srcId="{AB2CC9EE-DF0A-4C74-A5E2-23BB1D4271D4}" destId="{ACCFD3EC-88CE-4D3E-965A-1711802E5D72}" srcOrd="0" destOrd="0" presId="urn:microsoft.com/office/officeart/2005/8/layout/cycle8"/>
    <dgm:cxn modelId="{0AEF78DC-A33F-4FA2-B8EC-C7E16AF3FECE}" srcId="{4CBF2AA3-120A-422F-9877-D903B4A1CF48}" destId="{A1B4E7A3-CAB3-4F7A-90E5-E8F0DA7C484B}" srcOrd="0" destOrd="0" parTransId="{719D5757-51CF-4D03-A062-A61E16FBF5AF}" sibTransId="{9420C59C-456D-4434-A5D5-9A73CB8BA3F0}"/>
    <dgm:cxn modelId="{3DC18CAE-824D-4132-8B37-DCCDB8C82130}" type="presOf" srcId="{AB2CC9EE-DF0A-4C74-A5E2-23BB1D4271D4}" destId="{3B6EACBB-78E5-436D-B4CF-1869DAEA30A2}" srcOrd="1" destOrd="0" presId="urn:microsoft.com/office/officeart/2005/8/layout/cycle8"/>
    <dgm:cxn modelId="{C4540CFB-61EF-4E39-BED0-F6269582A9D9}" type="presParOf" srcId="{766EE1C8-A638-4115-8ACB-E94A785AD763}" destId="{6CFBB03E-38D8-44F6-8CA8-EF203EDC189A}" srcOrd="0" destOrd="0" presId="urn:microsoft.com/office/officeart/2005/8/layout/cycle8"/>
    <dgm:cxn modelId="{558EA428-2A0A-43FA-AEAB-8422489523A5}" type="presParOf" srcId="{766EE1C8-A638-4115-8ACB-E94A785AD763}" destId="{1449C9C0-7259-4949-8635-4F57CBEDCF89}" srcOrd="1" destOrd="0" presId="urn:microsoft.com/office/officeart/2005/8/layout/cycle8"/>
    <dgm:cxn modelId="{8FFC5D73-BB62-4E22-B8D7-0EC684F5B0DF}" type="presParOf" srcId="{766EE1C8-A638-4115-8ACB-E94A785AD763}" destId="{1FAF8F6E-46EA-4465-8FBE-18373C9869A1}" srcOrd="2" destOrd="0" presId="urn:microsoft.com/office/officeart/2005/8/layout/cycle8"/>
    <dgm:cxn modelId="{9F5E5A55-12FD-4180-BACB-A1459F94CD94}" type="presParOf" srcId="{766EE1C8-A638-4115-8ACB-E94A785AD763}" destId="{BDE89409-9272-47B7-8956-ECED7AF30D8B}" srcOrd="3" destOrd="0" presId="urn:microsoft.com/office/officeart/2005/8/layout/cycle8"/>
    <dgm:cxn modelId="{B5D0A6E9-BE0E-446E-923B-576C50D93BA6}" type="presParOf" srcId="{766EE1C8-A638-4115-8ACB-E94A785AD763}" destId="{ACCFD3EC-88CE-4D3E-965A-1711802E5D72}" srcOrd="4" destOrd="0" presId="urn:microsoft.com/office/officeart/2005/8/layout/cycle8"/>
    <dgm:cxn modelId="{CDDA708C-AA1F-47A2-A9B8-D5E3CF458544}" type="presParOf" srcId="{766EE1C8-A638-4115-8ACB-E94A785AD763}" destId="{336FCB67-5619-48E4-AD61-0958D9C232B2}" srcOrd="5" destOrd="0" presId="urn:microsoft.com/office/officeart/2005/8/layout/cycle8"/>
    <dgm:cxn modelId="{46D080CB-1214-4E81-A98E-AF1B8BC1472B}" type="presParOf" srcId="{766EE1C8-A638-4115-8ACB-E94A785AD763}" destId="{2F13E8F3-0FAB-4F68-B81F-71A3A2D977F9}" srcOrd="6" destOrd="0" presId="urn:microsoft.com/office/officeart/2005/8/layout/cycle8"/>
    <dgm:cxn modelId="{E58BDF9E-C858-435B-918E-67DA658D46A8}" type="presParOf" srcId="{766EE1C8-A638-4115-8ACB-E94A785AD763}" destId="{3B6EACBB-78E5-436D-B4CF-1869DAEA30A2}" srcOrd="7" destOrd="0" presId="urn:microsoft.com/office/officeart/2005/8/layout/cycle8"/>
    <dgm:cxn modelId="{8145B684-748A-4D28-9B1B-72E363FE07DF}" type="presParOf" srcId="{766EE1C8-A638-4115-8ACB-E94A785AD763}" destId="{B3A768F2-41A4-49C8-87B0-10DF49454C2A}" srcOrd="8" destOrd="0" presId="urn:microsoft.com/office/officeart/2005/8/layout/cycle8"/>
    <dgm:cxn modelId="{3A3C2FB1-CC13-4D5D-B569-F6D36CC249B4}" type="presParOf" srcId="{766EE1C8-A638-4115-8ACB-E94A785AD763}" destId="{9709AF43-B8BC-405A-AE37-C252FAC50F79}" srcOrd="9" destOrd="0" presId="urn:microsoft.com/office/officeart/2005/8/layout/cycle8"/>
    <dgm:cxn modelId="{9B935C4B-96A5-4E40-8EBF-85AC14C48C58}" type="presParOf" srcId="{766EE1C8-A638-4115-8ACB-E94A785AD763}" destId="{71BC97B7-1E56-4014-BAF3-14AE6819D860}" srcOrd="10" destOrd="0" presId="urn:microsoft.com/office/officeart/2005/8/layout/cycle8"/>
    <dgm:cxn modelId="{9E3EADC8-AC3C-4ED7-9849-6C9D5F9C0823}" type="presParOf" srcId="{766EE1C8-A638-4115-8ACB-E94A785AD763}" destId="{28193BAC-DFE1-4BDA-BDA7-2AC45A596A66}" srcOrd="11" destOrd="0" presId="urn:microsoft.com/office/officeart/2005/8/layout/cycle8"/>
    <dgm:cxn modelId="{61BCEF7F-E166-4931-B7A2-2ABA4B402D95}" type="presParOf" srcId="{766EE1C8-A638-4115-8ACB-E94A785AD763}" destId="{042F15C9-5FD2-433E-AC61-E313BA49A73F}" srcOrd="12" destOrd="0" presId="urn:microsoft.com/office/officeart/2005/8/layout/cycle8"/>
    <dgm:cxn modelId="{E3B957A5-409E-4C25-AB9F-23AC8F977D40}" type="presParOf" srcId="{766EE1C8-A638-4115-8ACB-E94A785AD763}" destId="{6F28FD99-00A4-4012-B4EB-06DF1662D0B9}" srcOrd="13" destOrd="0" presId="urn:microsoft.com/office/officeart/2005/8/layout/cycle8"/>
    <dgm:cxn modelId="{541C902F-D32F-4171-9588-10668992CF4B}" type="presParOf" srcId="{766EE1C8-A638-4115-8ACB-E94A785AD763}" destId="{FA12F670-7BAF-4590-80B0-56B7F5CFF09D}" srcOrd="14" destOrd="0" presId="urn:microsoft.com/office/officeart/2005/8/layout/cycle8"/>
  </dgm:cxnLst>
  <dgm:bg/>
  <dgm:whole/>
</dgm:dataModel>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18830" cy="493316"/>
          </a:xfrm>
          <a:prstGeom prst="rect">
            <a:avLst/>
          </a:prstGeom>
        </p:spPr>
        <p:txBody>
          <a:bodyPr vert="horz" lIns="90749" tIns="45375" rIns="90749" bIns="45375" rtlCol="0"/>
          <a:lstStyle>
            <a:lvl1pPr algn="l">
              <a:defRPr sz="1200"/>
            </a:lvl1pPr>
          </a:lstStyle>
          <a:p>
            <a:endParaRPr lang="en-US"/>
          </a:p>
        </p:txBody>
      </p:sp>
      <p:sp>
        <p:nvSpPr>
          <p:cNvPr id="3" name="Date Placeholder 2"/>
          <p:cNvSpPr>
            <a:spLocks noGrp="1"/>
          </p:cNvSpPr>
          <p:nvPr>
            <p:ph type="dt" sz="quarter" idx="1"/>
          </p:nvPr>
        </p:nvSpPr>
        <p:spPr>
          <a:xfrm>
            <a:off x="3815376" y="0"/>
            <a:ext cx="2918830" cy="493316"/>
          </a:xfrm>
          <a:prstGeom prst="rect">
            <a:avLst/>
          </a:prstGeom>
        </p:spPr>
        <p:txBody>
          <a:bodyPr vert="horz" lIns="90749" tIns="45375" rIns="90749" bIns="45375" rtlCol="0"/>
          <a:lstStyle>
            <a:lvl1pPr algn="r">
              <a:defRPr sz="1200"/>
            </a:lvl1pPr>
          </a:lstStyle>
          <a:p>
            <a:fld id="{8B2DBFF1-D766-4027-8FB0-C776C3FA2152}" type="datetimeFigureOut">
              <a:rPr lang="en-US" smtClean="0"/>
              <a:pPr/>
              <a:t>5/18/2018</a:t>
            </a:fld>
            <a:endParaRPr lang="en-US"/>
          </a:p>
        </p:txBody>
      </p:sp>
      <p:sp>
        <p:nvSpPr>
          <p:cNvPr id="4" name="Footer Placeholder 3"/>
          <p:cNvSpPr>
            <a:spLocks noGrp="1"/>
          </p:cNvSpPr>
          <p:nvPr>
            <p:ph type="ftr" sz="quarter" idx="2"/>
          </p:nvPr>
        </p:nvSpPr>
        <p:spPr>
          <a:xfrm>
            <a:off x="2" y="9371285"/>
            <a:ext cx="2918830" cy="493316"/>
          </a:xfrm>
          <a:prstGeom prst="rect">
            <a:avLst/>
          </a:prstGeom>
        </p:spPr>
        <p:txBody>
          <a:bodyPr vert="horz" lIns="90749" tIns="45375" rIns="90749" bIns="45375" rtlCol="0" anchor="b"/>
          <a:lstStyle>
            <a:lvl1pPr algn="l">
              <a:defRPr sz="1200"/>
            </a:lvl1pPr>
          </a:lstStyle>
          <a:p>
            <a:endParaRPr lang="en-US"/>
          </a:p>
        </p:txBody>
      </p:sp>
      <p:sp>
        <p:nvSpPr>
          <p:cNvPr id="5" name="Slide Number Placeholder 4"/>
          <p:cNvSpPr>
            <a:spLocks noGrp="1"/>
          </p:cNvSpPr>
          <p:nvPr>
            <p:ph type="sldNum" sz="quarter" idx="3"/>
          </p:nvPr>
        </p:nvSpPr>
        <p:spPr>
          <a:xfrm>
            <a:off x="3815376" y="9371285"/>
            <a:ext cx="2918830" cy="493316"/>
          </a:xfrm>
          <a:prstGeom prst="rect">
            <a:avLst/>
          </a:prstGeom>
        </p:spPr>
        <p:txBody>
          <a:bodyPr vert="horz" lIns="90749" tIns="45375" rIns="90749" bIns="45375" rtlCol="0" anchor="b"/>
          <a:lstStyle>
            <a:lvl1pPr algn="r">
              <a:defRPr sz="1200"/>
            </a:lvl1pPr>
          </a:lstStyle>
          <a:p>
            <a:fld id="{AF6F2ED2-763F-4FD6-BF3F-C06651090A4E}"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18830" cy="493316"/>
          </a:xfrm>
          <a:prstGeom prst="rect">
            <a:avLst/>
          </a:prstGeom>
        </p:spPr>
        <p:txBody>
          <a:bodyPr vert="horz" lIns="90749" tIns="45375" rIns="90749" bIns="45375" rtlCol="0"/>
          <a:lstStyle>
            <a:lvl1pPr algn="l">
              <a:defRPr sz="1200"/>
            </a:lvl1pPr>
          </a:lstStyle>
          <a:p>
            <a:endParaRPr lang="en-US"/>
          </a:p>
        </p:txBody>
      </p:sp>
      <p:sp>
        <p:nvSpPr>
          <p:cNvPr id="3" name="Date Placeholder 2"/>
          <p:cNvSpPr>
            <a:spLocks noGrp="1"/>
          </p:cNvSpPr>
          <p:nvPr>
            <p:ph type="dt" idx="1"/>
          </p:nvPr>
        </p:nvSpPr>
        <p:spPr>
          <a:xfrm>
            <a:off x="3815376" y="0"/>
            <a:ext cx="2918830" cy="493316"/>
          </a:xfrm>
          <a:prstGeom prst="rect">
            <a:avLst/>
          </a:prstGeom>
        </p:spPr>
        <p:txBody>
          <a:bodyPr vert="horz" lIns="90749" tIns="45375" rIns="90749" bIns="45375" rtlCol="0"/>
          <a:lstStyle>
            <a:lvl1pPr algn="r">
              <a:defRPr sz="1200"/>
            </a:lvl1pPr>
          </a:lstStyle>
          <a:p>
            <a:fld id="{B52FB5EC-695D-4E06-B350-48EF44191264}" type="datetimeFigureOut">
              <a:rPr lang="en-US" smtClean="0"/>
              <a:pPr/>
              <a:t>5/18/2018</a:t>
            </a:fld>
            <a:endParaRPr lang="en-US"/>
          </a:p>
        </p:txBody>
      </p:sp>
      <p:sp>
        <p:nvSpPr>
          <p:cNvPr id="4" name="Slide Image Placeholder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0749" tIns="45375" rIns="90749" bIns="45375" rtlCol="0" anchor="ctr"/>
          <a:lstStyle/>
          <a:p>
            <a:endParaRPr lang="en-US"/>
          </a:p>
        </p:txBody>
      </p:sp>
      <p:sp>
        <p:nvSpPr>
          <p:cNvPr id="5" name="Notes Placeholder 4"/>
          <p:cNvSpPr>
            <a:spLocks noGrp="1"/>
          </p:cNvSpPr>
          <p:nvPr>
            <p:ph type="body" sz="quarter" idx="3"/>
          </p:nvPr>
        </p:nvSpPr>
        <p:spPr>
          <a:xfrm>
            <a:off x="673577" y="4686500"/>
            <a:ext cx="5388610" cy="4439841"/>
          </a:xfrm>
          <a:prstGeom prst="rect">
            <a:avLst/>
          </a:prstGeom>
        </p:spPr>
        <p:txBody>
          <a:bodyPr vert="horz" lIns="90749" tIns="45375" rIns="90749" bIns="4537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2" y="9371285"/>
            <a:ext cx="2918830" cy="493316"/>
          </a:xfrm>
          <a:prstGeom prst="rect">
            <a:avLst/>
          </a:prstGeom>
        </p:spPr>
        <p:txBody>
          <a:bodyPr vert="horz" lIns="90749" tIns="45375" rIns="90749" bIns="45375" rtlCol="0" anchor="b"/>
          <a:lstStyle>
            <a:lvl1pPr algn="l">
              <a:defRPr sz="1200"/>
            </a:lvl1pPr>
          </a:lstStyle>
          <a:p>
            <a:endParaRPr lang="en-US"/>
          </a:p>
        </p:txBody>
      </p:sp>
      <p:sp>
        <p:nvSpPr>
          <p:cNvPr id="7" name="Slide Number Placeholder 6"/>
          <p:cNvSpPr>
            <a:spLocks noGrp="1"/>
          </p:cNvSpPr>
          <p:nvPr>
            <p:ph type="sldNum" sz="quarter" idx="5"/>
          </p:nvPr>
        </p:nvSpPr>
        <p:spPr>
          <a:xfrm>
            <a:off x="3815376" y="9371285"/>
            <a:ext cx="2918830" cy="493316"/>
          </a:xfrm>
          <a:prstGeom prst="rect">
            <a:avLst/>
          </a:prstGeom>
        </p:spPr>
        <p:txBody>
          <a:bodyPr vert="horz" lIns="90749" tIns="45375" rIns="90749" bIns="45375" rtlCol="0" anchor="b"/>
          <a:lstStyle>
            <a:lvl1pPr algn="r">
              <a:defRPr sz="1200"/>
            </a:lvl1pPr>
          </a:lstStyle>
          <a:p>
            <a:fld id="{D8C16119-80C0-484E-9D15-AD55CD91CCE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p:spPr>
        <p:txBody>
          <a:bodyPr/>
          <a:lstStyle/>
          <a:p>
            <a:endParaRPr lang="en-US" dirty="0"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8C16119-80C0-484E-9D15-AD55CD91CCE1}"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8C16119-80C0-484E-9D15-AD55CD91CCE1}" type="slidenum">
              <a:rPr lang="en-US" smtClean="0"/>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8C16119-80C0-484E-9D15-AD55CD91CCE1}" type="slidenum">
              <a:rPr lang="en-US" smtClean="0"/>
              <a:pPr/>
              <a:t>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a:t>
            </a:r>
            <a:endParaRPr lang="en-US" dirty="0"/>
          </a:p>
        </p:txBody>
      </p:sp>
      <p:sp>
        <p:nvSpPr>
          <p:cNvPr id="4" name="Slide Number Placeholder 3"/>
          <p:cNvSpPr>
            <a:spLocks noGrp="1"/>
          </p:cNvSpPr>
          <p:nvPr>
            <p:ph type="sldNum" sz="quarter" idx="10"/>
          </p:nvPr>
        </p:nvSpPr>
        <p:spPr/>
        <p:txBody>
          <a:bodyPr/>
          <a:lstStyle/>
          <a:p>
            <a:fld id="{D8C16119-80C0-484E-9D15-AD55CD91CCE1}" type="slidenum">
              <a:rPr lang="en-US" smtClean="0"/>
              <a:pPr/>
              <a:t>17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IN" smtClean="0"/>
          </a:p>
        </p:txBody>
      </p:sp>
      <p:sp>
        <p:nvSpPr>
          <p:cNvPr id="921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943A0C8-7B69-45FC-ABAC-C4679282931D}" type="slidenum">
              <a:rPr lang="en-US" smtClean="0"/>
              <a:pPr fontAlgn="base">
                <a:spcBef>
                  <a:spcPct val="0"/>
                </a:spcBef>
                <a:spcAft>
                  <a:spcPct val="0"/>
                </a:spcAft>
                <a:defRPr/>
              </a:pPr>
              <a:t>28</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69DEA2E-CE07-4C1E-B92C-D33B8FB12B7B}" type="datetime1">
              <a:rPr lang="en-US" smtClean="0"/>
              <a:pPr/>
              <a:t>5/18/2018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51C7C2-A5D3-40CE-8460-ABE42A1CBE90}" type="datetime1">
              <a:rPr lang="en-US" smtClean="0"/>
              <a:pPr/>
              <a:t>5/18/2018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3D5451-5E83-446B-8192-49DC7D304A7D}" type="datetime1">
              <a:rPr lang="en-US" smtClean="0"/>
              <a:pPr/>
              <a:t>5/18/2018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DB866C-0CD3-4996-AEFB-BFB2ACC6B0A9}" type="datetime1">
              <a:rPr lang="en-US" smtClean="0"/>
              <a:pPr/>
              <a:t>5/18/2018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124E52-E058-4379-B8F7-724E70537993}" type="datetime1">
              <a:rPr lang="en-US" smtClean="0"/>
              <a:pPr/>
              <a:t>5/18/2018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9015C96-D40D-4AAF-8192-928B762D7849}" type="datetime1">
              <a:rPr lang="en-US" smtClean="0"/>
              <a:pPr/>
              <a:t>5/18/2018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9180AF8-0A46-413E-8470-64EBDACAE749}" type="datetime1">
              <a:rPr lang="en-US" smtClean="0"/>
              <a:pPr/>
              <a:t>5/18/2018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84FAA42-1428-4E46-BACB-6EFBB546D686}" type="datetime1">
              <a:rPr lang="en-US" smtClean="0"/>
              <a:pPr/>
              <a:t>5/18/2018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EF64B5-E1F1-45E7-8A2F-1BB6E7DF9976}" type="datetime1">
              <a:rPr lang="en-US" smtClean="0"/>
              <a:pPr/>
              <a:t>5/18/2018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4E076D-9372-4CF9-9E23-96E439E3B4FC}" type="datetime1">
              <a:rPr lang="en-US" smtClean="0"/>
              <a:pPr/>
              <a:t>5/18/2018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7A4EE3-72F1-47BC-93AB-7F462273493B}" type="datetime1">
              <a:rPr lang="en-US" smtClean="0"/>
              <a:pPr/>
              <a:t>5/18/2018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67841A-BDAA-4B1C-B658-2F3594C9D7D6}" type="datetime1">
              <a:rPr lang="en-US" smtClean="0"/>
              <a:pPr/>
              <a:t>5/18/2018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Seal_of_Tamil_Nadu"/>
          <p:cNvPicPr>
            <a:picLocks noGrp="1" noChangeAspect="1" noChangeArrowheads="1"/>
          </p:cNvPicPr>
          <p:nvPr>
            <p:ph type="title" idx="4294967295"/>
          </p:nvPr>
        </p:nvPicPr>
        <p:blipFill>
          <a:blip r:embed="rId3" cstate="print">
            <a:clrChange>
              <a:clrFrom>
                <a:srgbClr val="FFFFFF"/>
              </a:clrFrom>
              <a:clrTo>
                <a:srgbClr val="FFFFFF">
                  <a:alpha val="0"/>
                </a:srgbClr>
              </a:clrTo>
            </a:clrChange>
          </a:blip>
          <a:srcRect/>
          <a:stretch>
            <a:fillRect/>
          </a:stretch>
        </p:blipFill>
        <p:spPr>
          <a:xfrm>
            <a:off x="368300" y="0"/>
            <a:ext cx="1079500" cy="1036637"/>
          </a:xfrm>
          <a:noFill/>
        </p:spPr>
      </p:pic>
      <p:sp>
        <p:nvSpPr>
          <p:cNvPr id="3075" name="Text Box 4"/>
          <p:cNvSpPr txBox="1">
            <a:spLocks noChangeArrowheads="1"/>
          </p:cNvSpPr>
          <p:nvPr/>
        </p:nvSpPr>
        <p:spPr bwMode="auto">
          <a:xfrm>
            <a:off x="533400" y="971520"/>
            <a:ext cx="8229600" cy="5816977"/>
          </a:xfrm>
          <a:prstGeom prst="rect">
            <a:avLst/>
          </a:prstGeom>
          <a:noFill/>
          <a:ln w="9525" algn="ctr">
            <a:noFill/>
            <a:miter lim="800000"/>
            <a:headEnd/>
            <a:tailEnd/>
          </a:ln>
        </p:spPr>
        <p:txBody>
          <a:bodyPr wrap="square">
            <a:spAutoFit/>
          </a:bodyPr>
          <a:lstStyle/>
          <a:p>
            <a:pPr algn="ctr"/>
            <a:r>
              <a:rPr lang="en-US" sz="5400" b="1" i="1" dirty="0" smtClean="0">
                <a:solidFill>
                  <a:srgbClr val="C00000"/>
                </a:solidFill>
                <a:latin typeface="Monotype Corsiva" pitchFamily="66" charset="0"/>
              </a:rPr>
              <a:t>Government </a:t>
            </a:r>
            <a:r>
              <a:rPr lang="en-US" sz="5400" b="1" i="1" dirty="0">
                <a:solidFill>
                  <a:srgbClr val="C00000"/>
                </a:solidFill>
                <a:latin typeface="Monotype Corsiva" pitchFamily="66" charset="0"/>
              </a:rPr>
              <a:t>of Tamil </a:t>
            </a:r>
            <a:r>
              <a:rPr lang="en-US" sz="5400" b="1" i="1" dirty="0" smtClean="0">
                <a:solidFill>
                  <a:srgbClr val="C00000"/>
                </a:solidFill>
                <a:latin typeface="Monotype Corsiva" pitchFamily="66" charset="0"/>
              </a:rPr>
              <a:t>Nadu</a:t>
            </a:r>
            <a:endParaRPr lang="en-US" sz="5400" b="1" i="1" dirty="0">
              <a:solidFill>
                <a:srgbClr val="C00000"/>
              </a:solidFill>
              <a:latin typeface="Monotype Corsiva" pitchFamily="66" charset="0"/>
            </a:endParaRPr>
          </a:p>
          <a:p>
            <a:pPr algn="ctr"/>
            <a:endParaRPr lang="en-US" sz="2400" b="1" i="1" dirty="0" smtClean="0">
              <a:solidFill>
                <a:srgbClr val="C00000"/>
              </a:solidFill>
              <a:latin typeface="Monotype Corsiva" pitchFamily="66" charset="0"/>
            </a:endParaRPr>
          </a:p>
          <a:p>
            <a:pPr algn="ctr"/>
            <a:endParaRPr lang="en-US" sz="2400" b="1" i="1" dirty="0" smtClean="0">
              <a:solidFill>
                <a:srgbClr val="C00000"/>
              </a:solidFill>
              <a:latin typeface="Monotype Corsiva" pitchFamily="66" charset="0"/>
            </a:endParaRPr>
          </a:p>
          <a:p>
            <a:pPr algn="ctr"/>
            <a:endParaRPr lang="en-US" sz="2400" b="1" i="1" dirty="0" smtClean="0">
              <a:solidFill>
                <a:srgbClr val="C00000"/>
              </a:solidFill>
              <a:latin typeface="Monotype Corsiva" pitchFamily="66" charset="0"/>
            </a:endParaRPr>
          </a:p>
          <a:p>
            <a:pPr algn="ctr"/>
            <a:endParaRPr lang="en-US" sz="2400" b="1" i="1" dirty="0" smtClean="0">
              <a:solidFill>
                <a:srgbClr val="C00000"/>
              </a:solidFill>
              <a:latin typeface="Monotype Corsiva" pitchFamily="66" charset="0"/>
            </a:endParaRPr>
          </a:p>
          <a:p>
            <a:pPr algn="ctr"/>
            <a:endParaRPr lang="en-US" sz="2400" b="1" i="1" dirty="0" smtClean="0">
              <a:solidFill>
                <a:srgbClr val="C00000"/>
              </a:solidFill>
              <a:latin typeface="Monotype Corsiva" pitchFamily="66" charset="0"/>
            </a:endParaRPr>
          </a:p>
          <a:p>
            <a:pPr algn="ctr"/>
            <a:endParaRPr lang="en-US" sz="2400" b="1" i="1" dirty="0">
              <a:solidFill>
                <a:srgbClr val="C00000"/>
              </a:solidFill>
              <a:latin typeface="Monotype Corsiva" pitchFamily="66" charset="0"/>
            </a:endParaRPr>
          </a:p>
          <a:p>
            <a:pPr algn="ctr"/>
            <a:endParaRPr lang="en-US" sz="5400" b="1" i="1" dirty="0" smtClean="0">
              <a:solidFill>
                <a:srgbClr val="C00000"/>
              </a:solidFill>
              <a:latin typeface="Monotype Corsiva" pitchFamily="66" charset="0"/>
            </a:endParaRPr>
          </a:p>
          <a:p>
            <a:pPr algn="ctr"/>
            <a:endParaRPr lang="en-US" sz="4500" b="1" i="1" dirty="0" smtClean="0">
              <a:solidFill>
                <a:srgbClr val="C00000"/>
              </a:solidFill>
              <a:latin typeface="Monotype Corsiva" pitchFamily="66" charset="0"/>
            </a:endParaRPr>
          </a:p>
          <a:p>
            <a:pPr algn="ctr"/>
            <a:r>
              <a:rPr lang="en-US" sz="4500" b="1" i="1" dirty="0" smtClean="0">
                <a:solidFill>
                  <a:srgbClr val="C00000"/>
                </a:solidFill>
                <a:latin typeface="Monotype Corsiva" pitchFamily="66" charset="0"/>
              </a:rPr>
              <a:t>Mid </a:t>
            </a:r>
            <a:r>
              <a:rPr lang="en-US" sz="4500" b="1" i="1" dirty="0">
                <a:solidFill>
                  <a:srgbClr val="C00000"/>
                </a:solidFill>
                <a:latin typeface="Monotype Corsiva" pitchFamily="66" charset="0"/>
              </a:rPr>
              <a:t>Day Meal </a:t>
            </a:r>
            <a:r>
              <a:rPr lang="en-US" sz="4500" b="1" i="1" dirty="0" smtClean="0">
                <a:solidFill>
                  <a:srgbClr val="C00000"/>
                </a:solidFill>
                <a:latin typeface="Monotype Corsiva" pitchFamily="66" charset="0"/>
              </a:rPr>
              <a:t> Scheme</a:t>
            </a:r>
            <a:endParaRPr lang="en-US" sz="4500" b="1" i="1" dirty="0">
              <a:solidFill>
                <a:srgbClr val="C00000"/>
              </a:solidFill>
              <a:latin typeface="Monotype Corsiva" pitchFamily="66" charset="0"/>
            </a:endParaRPr>
          </a:p>
          <a:p>
            <a:pPr algn="ctr"/>
            <a:r>
              <a:rPr lang="en-US" sz="3000" b="1" i="1" dirty="0">
                <a:solidFill>
                  <a:srgbClr val="C00000"/>
                </a:solidFill>
                <a:latin typeface="Monotype Corsiva" pitchFamily="66" charset="0"/>
              </a:rPr>
              <a:t>PAB Meeting </a:t>
            </a:r>
            <a:r>
              <a:rPr lang="en-US" sz="3000" b="1" i="1" dirty="0" smtClean="0">
                <a:solidFill>
                  <a:srgbClr val="C00000"/>
                </a:solidFill>
                <a:latin typeface="Monotype Corsiva" pitchFamily="66" charset="0"/>
              </a:rPr>
              <a:t> </a:t>
            </a:r>
            <a:r>
              <a:rPr lang="en-US" sz="3000" b="1" i="1" smtClean="0">
                <a:solidFill>
                  <a:srgbClr val="C00000"/>
                </a:solidFill>
                <a:latin typeface="Monotype Corsiva" pitchFamily="66" charset="0"/>
              </a:rPr>
              <a:t>- 17.05.2018</a:t>
            </a:r>
            <a:endParaRPr lang="en-US" sz="3000" b="1" i="1" dirty="0">
              <a:solidFill>
                <a:srgbClr val="008080"/>
              </a:solidFill>
              <a:latin typeface="Monotype Corsiva" pitchFamily="66" charset="0"/>
            </a:endParaRPr>
          </a:p>
        </p:txBody>
      </p:sp>
      <p:pic>
        <p:nvPicPr>
          <p:cNvPr id="3076" name="Picture 5" descr="C:\Documents and Settings\user\Desktop\LOGO\MDM_LOGO_JPEG.JPG"/>
          <p:cNvPicPr>
            <a:picLocks noChangeAspect="1" noChangeArrowheads="1"/>
          </p:cNvPicPr>
          <p:nvPr/>
        </p:nvPicPr>
        <p:blipFill>
          <a:blip r:embed="rId4" cstate="print">
            <a:clrChange>
              <a:clrFrom>
                <a:srgbClr val="FFFEF8"/>
              </a:clrFrom>
              <a:clrTo>
                <a:srgbClr val="FFFEF8">
                  <a:alpha val="0"/>
                </a:srgbClr>
              </a:clrTo>
            </a:clrChange>
          </a:blip>
          <a:srcRect l="27779" t="13121" r="27777" b="10283"/>
          <a:stretch>
            <a:fillRect/>
          </a:stretch>
        </p:blipFill>
        <p:spPr bwMode="auto">
          <a:xfrm>
            <a:off x="7543800" y="0"/>
            <a:ext cx="990600" cy="99060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B6F15528-21DE-4FAA-801E-634DDDAF4B2B}" type="slidenum">
              <a:rPr lang="en-US" smtClean="0"/>
              <a:pPr/>
              <a:t>1</a:t>
            </a:fld>
            <a:endParaRPr lang="en-US" dirty="0"/>
          </a:p>
        </p:txBody>
      </p:sp>
      <p:pic>
        <p:nvPicPr>
          <p:cNvPr id="8" name="Picture 7" descr="C:\Users\ACER PC\Desktop\Photos\DSC_5552.JPG"/>
          <p:cNvPicPr/>
          <p:nvPr/>
        </p:nvPicPr>
        <p:blipFill>
          <a:blip r:embed="rId5" cstate="print"/>
          <a:srcRect/>
          <a:stretch>
            <a:fillRect/>
          </a:stretch>
        </p:blipFill>
        <p:spPr bwMode="auto">
          <a:xfrm>
            <a:off x="914400" y="1981200"/>
            <a:ext cx="3657600" cy="3048000"/>
          </a:xfrm>
          <a:prstGeom prst="rect">
            <a:avLst/>
          </a:prstGeom>
          <a:noFill/>
          <a:ln w="9525">
            <a:noFill/>
            <a:miter lim="800000"/>
            <a:headEnd/>
            <a:tailEnd/>
          </a:ln>
        </p:spPr>
      </p:pic>
      <p:pic>
        <p:nvPicPr>
          <p:cNvPr id="9" name="Picture 8"/>
          <p:cNvPicPr/>
          <p:nvPr/>
        </p:nvPicPr>
        <p:blipFill>
          <a:blip r:embed="rId6"/>
          <a:srcRect/>
          <a:stretch>
            <a:fillRect/>
          </a:stretch>
        </p:blipFill>
        <p:spPr bwMode="auto">
          <a:xfrm>
            <a:off x="4572000" y="1981200"/>
            <a:ext cx="3657600" cy="304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10</a:t>
            </a:fld>
            <a:endParaRPr lang="en-US"/>
          </a:p>
        </p:txBody>
      </p:sp>
      <p:sp>
        <p:nvSpPr>
          <p:cNvPr id="5" name="Title 1"/>
          <p:cNvSpPr txBox="1">
            <a:spLocks/>
          </p:cNvSpPr>
          <p:nvPr/>
        </p:nvSpPr>
        <p:spPr>
          <a:xfrm>
            <a:off x="685800" y="76200"/>
            <a:ext cx="7924800" cy="457200"/>
          </a:xfrm>
          <a:prstGeom prst="rect">
            <a:avLst/>
          </a:prstGeom>
          <a:ln>
            <a:solidFill>
              <a:schemeClr val="bg1"/>
            </a:solidFill>
          </a:ln>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rgbClr val="C00000"/>
                </a:solidFill>
                <a:effectLst/>
                <a:uLnTx/>
                <a:uFillTx/>
                <a:latin typeface="+mn-lt"/>
                <a:ea typeface="+mj-ea"/>
                <a:cs typeface="Arial" charset="0"/>
              </a:rPr>
              <a:t>Best Practices - contd.,</a:t>
            </a:r>
          </a:p>
        </p:txBody>
      </p:sp>
      <p:graphicFrame>
        <p:nvGraphicFramePr>
          <p:cNvPr id="6" name="Table 5"/>
          <p:cNvGraphicFramePr>
            <a:graphicFrameLocks noGrp="1"/>
          </p:cNvGraphicFramePr>
          <p:nvPr/>
        </p:nvGraphicFramePr>
        <p:xfrm>
          <a:off x="609600" y="685801"/>
          <a:ext cx="8305800" cy="5714999"/>
        </p:xfrm>
        <a:graphic>
          <a:graphicData uri="http://schemas.openxmlformats.org/drawingml/2006/table">
            <a:tbl>
              <a:tblPr/>
              <a:tblGrid>
                <a:gridCol w="4568656"/>
                <a:gridCol w="3737144"/>
              </a:tblGrid>
              <a:tr h="5714999">
                <a:tc>
                  <a:txBody>
                    <a:bodyPr/>
                    <a:lstStyle/>
                    <a:p>
                      <a:pPr marL="0" marR="0" algn="just">
                        <a:lnSpc>
                          <a:spcPct val="115000"/>
                        </a:lnSpc>
                        <a:spcBef>
                          <a:spcPts val="0"/>
                        </a:spcBef>
                        <a:spcAft>
                          <a:spcPts val="600"/>
                        </a:spcAft>
                        <a:buFont typeface="Wingdings" pitchFamily="2" charset="2"/>
                        <a:buChar char="§"/>
                      </a:pPr>
                      <a:r>
                        <a:rPr lang="en-US" sz="2000" baseline="0" dirty="0" smtClean="0">
                          <a:solidFill>
                            <a:srgbClr val="C00000"/>
                          </a:solidFill>
                          <a:highlight>
                            <a:srgbClr val="FFFFFF"/>
                          </a:highlight>
                          <a:latin typeface="Arial"/>
                          <a:ea typeface="Calibri"/>
                          <a:cs typeface="Times New Roman"/>
                        </a:rPr>
                        <a:t> </a:t>
                      </a:r>
                      <a:r>
                        <a:rPr lang="en-US" sz="2000" dirty="0" smtClean="0">
                          <a:solidFill>
                            <a:srgbClr val="0000FF"/>
                          </a:solidFill>
                          <a:highlight>
                            <a:srgbClr val="FFFFFF"/>
                          </a:highlight>
                          <a:latin typeface="Arial"/>
                          <a:ea typeface="Calibri"/>
                          <a:cs typeface="Times New Roman"/>
                        </a:rPr>
                        <a:t>During </a:t>
                      </a:r>
                      <a:r>
                        <a:rPr lang="en-US" sz="2000" dirty="0">
                          <a:solidFill>
                            <a:srgbClr val="0000FF"/>
                          </a:solidFill>
                          <a:highlight>
                            <a:srgbClr val="FFFFFF"/>
                          </a:highlight>
                          <a:latin typeface="Arial"/>
                          <a:ea typeface="Calibri"/>
                          <a:cs typeface="Times New Roman"/>
                        </a:rPr>
                        <a:t>first and third week of a month, on Tuesday, 20 </a:t>
                      </a:r>
                      <a:r>
                        <a:rPr lang="en-US" sz="2000" dirty="0" err="1">
                          <a:solidFill>
                            <a:srgbClr val="0000FF"/>
                          </a:solidFill>
                          <a:highlight>
                            <a:srgbClr val="FFFFFF"/>
                          </a:highlight>
                          <a:latin typeface="Arial"/>
                          <a:ea typeface="Calibri"/>
                          <a:cs typeface="Times New Roman"/>
                        </a:rPr>
                        <a:t>gms</a:t>
                      </a:r>
                      <a:r>
                        <a:rPr lang="en-US" sz="2000" dirty="0">
                          <a:solidFill>
                            <a:srgbClr val="0000FF"/>
                          </a:solidFill>
                          <a:highlight>
                            <a:srgbClr val="FFFFFF"/>
                          </a:highlight>
                          <a:latin typeface="Arial"/>
                          <a:ea typeface="Calibri"/>
                          <a:cs typeface="Times New Roman"/>
                        </a:rPr>
                        <a:t> of ‘Black Bengal gram’ is provided to each child in the form of ‘</a:t>
                      </a:r>
                      <a:r>
                        <a:rPr lang="en-US" sz="2000" dirty="0" err="1">
                          <a:solidFill>
                            <a:srgbClr val="0000FF"/>
                          </a:solidFill>
                          <a:highlight>
                            <a:srgbClr val="FFFFFF"/>
                          </a:highlight>
                          <a:latin typeface="Arial"/>
                          <a:ea typeface="Calibri"/>
                          <a:cs typeface="Times New Roman"/>
                        </a:rPr>
                        <a:t>Pulav</a:t>
                      </a:r>
                      <a:r>
                        <a:rPr lang="en-US" sz="2000" dirty="0" smtClean="0">
                          <a:solidFill>
                            <a:srgbClr val="0000FF"/>
                          </a:solidFill>
                          <a:highlight>
                            <a:srgbClr val="FFFFFF"/>
                          </a:highlight>
                          <a:latin typeface="Arial"/>
                          <a:ea typeface="Calibri"/>
                          <a:cs typeface="Times New Roman"/>
                        </a:rPr>
                        <a:t>’</a:t>
                      </a:r>
                      <a:endParaRPr lang="en-US" sz="2000" dirty="0">
                        <a:solidFill>
                          <a:srgbClr val="0000FF"/>
                        </a:solidFill>
                        <a:latin typeface="Arial"/>
                        <a:ea typeface="Calibri"/>
                        <a:cs typeface="Times New Roman"/>
                      </a:endParaRPr>
                    </a:p>
                    <a:p>
                      <a:pPr marL="0" marR="0" algn="just">
                        <a:lnSpc>
                          <a:spcPct val="115000"/>
                        </a:lnSpc>
                        <a:spcBef>
                          <a:spcPts val="0"/>
                        </a:spcBef>
                        <a:spcAft>
                          <a:spcPts val="600"/>
                        </a:spcAft>
                        <a:buFont typeface="Arial" pitchFamily="34" charset="0"/>
                        <a:buChar char="•"/>
                      </a:pPr>
                      <a:r>
                        <a:rPr lang="en-US" sz="2000" baseline="0" dirty="0" smtClean="0">
                          <a:solidFill>
                            <a:srgbClr val="C00000"/>
                          </a:solidFill>
                          <a:highlight>
                            <a:srgbClr val="FFFFFF"/>
                          </a:highlight>
                          <a:latin typeface="Arial"/>
                          <a:ea typeface="Calibri"/>
                          <a:cs typeface="Times New Roman"/>
                        </a:rPr>
                        <a:t> </a:t>
                      </a:r>
                      <a:r>
                        <a:rPr lang="en-US" sz="2000" dirty="0" smtClean="0">
                          <a:solidFill>
                            <a:srgbClr val="0000FF"/>
                          </a:solidFill>
                          <a:highlight>
                            <a:srgbClr val="FFFFFF"/>
                          </a:highlight>
                          <a:latin typeface="Arial"/>
                          <a:ea typeface="Calibri"/>
                          <a:cs typeface="Times New Roman"/>
                        </a:rPr>
                        <a:t>During </a:t>
                      </a:r>
                      <a:r>
                        <a:rPr lang="en-US" sz="2000" dirty="0">
                          <a:solidFill>
                            <a:srgbClr val="0000FF"/>
                          </a:solidFill>
                          <a:highlight>
                            <a:srgbClr val="FFFFFF"/>
                          </a:highlight>
                          <a:latin typeface="Arial"/>
                          <a:ea typeface="Calibri"/>
                          <a:cs typeface="Times New Roman"/>
                        </a:rPr>
                        <a:t>second and fourth week of a month on Thursday, 20 gm of Green gram is provided to each child in the form of ‘</a:t>
                      </a:r>
                      <a:r>
                        <a:rPr lang="en-US" sz="2000" dirty="0" err="1" smtClean="0">
                          <a:solidFill>
                            <a:srgbClr val="0000FF"/>
                          </a:solidFill>
                          <a:highlight>
                            <a:srgbClr val="FFFFFF"/>
                          </a:highlight>
                          <a:latin typeface="Arial"/>
                          <a:ea typeface="Calibri"/>
                          <a:cs typeface="Times New Roman"/>
                        </a:rPr>
                        <a:t>Sundal</a:t>
                      </a:r>
                      <a:r>
                        <a:rPr lang="en-US" sz="2000" dirty="0" smtClean="0">
                          <a:solidFill>
                            <a:srgbClr val="0000FF"/>
                          </a:solidFill>
                          <a:highlight>
                            <a:srgbClr val="FFFFFF"/>
                          </a:highlight>
                          <a:latin typeface="Arial"/>
                          <a:ea typeface="Calibri"/>
                          <a:cs typeface="Times New Roman"/>
                        </a:rPr>
                        <a:t>’. </a:t>
                      </a:r>
                      <a:endParaRPr lang="en-US" sz="2000" dirty="0">
                        <a:solidFill>
                          <a:srgbClr val="0000FF"/>
                        </a:solidFill>
                        <a:latin typeface="Arial"/>
                        <a:ea typeface="Calibri"/>
                        <a:cs typeface="Times New Roman"/>
                      </a:endParaRPr>
                    </a:p>
                    <a:p>
                      <a:pPr marL="0" marR="0" algn="just">
                        <a:lnSpc>
                          <a:spcPct val="115000"/>
                        </a:lnSpc>
                        <a:spcBef>
                          <a:spcPts val="0"/>
                        </a:spcBef>
                        <a:spcAft>
                          <a:spcPts val="600"/>
                        </a:spcAft>
                        <a:buFont typeface="Arial" pitchFamily="34" charset="0"/>
                        <a:buChar char="•"/>
                      </a:pPr>
                      <a:r>
                        <a:rPr lang="en-US" sz="2000" baseline="0" dirty="0" smtClean="0">
                          <a:solidFill>
                            <a:srgbClr val="C00000"/>
                          </a:solidFill>
                          <a:highlight>
                            <a:srgbClr val="FFFFFF"/>
                          </a:highlight>
                          <a:latin typeface="Arial"/>
                          <a:ea typeface="Calibri"/>
                          <a:cs typeface="Times New Roman"/>
                        </a:rPr>
                        <a:t> </a:t>
                      </a:r>
                      <a:r>
                        <a:rPr lang="en-US" sz="2000" dirty="0" smtClean="0">
                          <a:solidFill>
                            <a:srgbClr val="0000FF"/>
                          </a:solidFill>
                          <a:highlight>
                            <a:srgbClr val="FFFFFF"/>
                          </a:highlight>
                          <a:latin typeface="Arial"/>
                          <a:ea typeface="Calibri"/>
                          <a:cs typeface="Times New Roman"/>
                        </a:rPr>
                        <a:t>On </a:t>
                      </a:r>
                      <a:r>
                        <a:rPr lang="en-US" sz="2000" dirty="0">
                          <a:solidFill>
                            <a:srgbClr val="0000FF"/>
                          </a:solidFill>
                          <a:highlight>
                            <a:srgbClr val="FFFFFF"/>
                          </a:highlight>
                          <a:latin typeface="Arial"/>
                          <a:ea typeface="Calibri"/>
                          <a:cs typeface="Times New Roman"/>
                        </a:rPr>
                        <a:t>all Fridays to increase the carbohydrate content, children are provided with 20 gm of  chilly fried </a:t>
                      </a:r>
                      <a:r>
                        <a:rPr lang="en-US" sz="2000" dirty="0" smtClean="0">
                          <a:solidFill>
                            <a:srgbClr val="0000FF"/>
                          </a:solidFill>
                          <a:highlight>
                            <a:srgbClr val="FFFFFF"/>
                          </a:highlight>
                          <a:latin typeface="Arial"/>
                          <a:ea typeface="Calibri"/>
                          <a:cs typeface="Times New Roman"/>
                        </a:rPr>
                        <a:t>potato.</a:t>
                      </a:r>
                    </a:p>
                    <a:p>
                      <a:pPr marL="0" marR="0" indent="0" algn="just" defTabSz="914400" rtl="0" eaLnBrk="1" fontAlgn="auto" latinLnBrk="0" hangingPunct="1">
                        <a:lnSpc>
                          <a:spcPct val="115000"/>
                        </a:lnSpc>
                        <a:spcBef>
                          <a:spcPts val="0"/>
                        </a:spcBef>
                        <a:spcAft>
                          <a:spcPts val="600"/>
                        </a:spcAft>
                        <a:buClrTx/>
                        <a:buSzTx/>
                        <a:buFont typeface="Arial" pitchFamily="34" charset="0"/>
                        <a:buChar char="•"/>
                        <a:tabLst/>
                        <a:defRPr/>
                      </a:pPr>
                      <a:r>
                        <a:rPr lang="en-US" sz="2000" dirty="0" smtClean="0">
                          <a:solidFill>
                            <a:srgbClr val="0000FF"/>
                          </a:solidFill>
                          <a:latin typeface="Arial"/>
                          <a:ea typeface="Calibri"/>
                          <a:cs typeface="Times New Roman"/>
                        </a:rPr>
                        <a:t> During important occasions, Sweet </a:t>
                      </a:r>
                      <a:r>
                        <a:rPr lang="en-US" sz="2000" dirty="0" err="1" smtClean="0">
                          <a:solidFill>
                            <a:srgbClr val="0000FF"/>
                          </a:solidFill>
                          <a:latin typeface="Arial"/>
                          <a:ea typeface="Calibri"/>
                          <a:cs typeface="Times New Roman"/>
                        </a:rPr>
                        <a:t>Pongal</a:t>
                      </a:r>
                      <a:r>
                        <a:rPr lang="en-US" sz="2000" dirty="0" smtClean="0">
                          <a:solidFill>
                            <a:srgbClr val="0000FF"/>
                          </a:solidFill>
                          <a:latin typeface="Arial"/>
                          <a:ea typeface="Calibri"/>
                          <a:cs typeface="Times New Roman"/>
                        </a:rPr>
                        <a:t> is served to children  by using </a:t>
                      </a:r>
                      <a:r>
                        <a:rPr lang="en-US" sz="2000" dirty="0" err="1" smtClean="0">
                          <a:solidFill>
                            <a:srgbClr val="0000FF"/>
                          </a:solidFill>
                          <a:latin typeface="Arial"/>
                          <a:ea typeface="Calibri"/>
                          <a:cs typeface="Times New Roman"/>
                        </a:rPr>
                        <a:t>Jaggery</a:t>
                      </a:r>
                      <a:r>
                        <a:rPr lang="en-US" sz="2000" dirty="0" smtClean="0">
                          <a:solidFill>
                            <a:srgbClr val="0000FF"/>
                          </a:solidFill>
                          <a:latin typeface="Arial"/>
                          <a:ea typeface="Calibri"/>
                          <a:cs typeface="Times New Roman"/>
                        </a:rPr>
                        <a:t> and ghee.  </a:t>
                      </a:r>
                      <a:endParaRPr lang="en-US" sz="2000" dirty="0">
                        <a:solidFill>
                          <a:srgbClr val="0000FF"/>
                        </a:solidFill>
                        <a:latin typeface="Arial"/>
                        <a:ea typeface="Calibri"/>
                        <a:cs typeface="Times New Roman"/>
                      </a:endParaRPr>
                    </a:p>
                  </a:txBody>
                  <a:tcPr marL="68580" marR="68580" marT="0" marB="0">
                    <a:lnL>
                      <a:noFill/>
                    </a:lnL>
                    <a:lnR>
                      <a:noFill/>
                    </a:lnR>
                    <a:lnT>
                      <a:noFill/>
                    </a:lnT>
                    <a:lnB>
                      <a:noFill/>
                    </a:lnB>
                  </a:tcPr>
                </a:tc>
                <a:tc>
                  <a:txBody>
                    <a:bodyPr/>
                    <a:lstStyle/>
                    <a:p>
                      <a:pPr marL="0" marR="0" algn="just">
                        <a:lnSpc>
                          <a:spcPct val="150000"/>
                        </a:lnSpc>
                        <a:spcBef>
                          <a:spcPts val="0"/>
                        </a:spcBef>
                        <a:spcAft>
                          <a:spcPts val="0"/>
                        </a:spcAft>
                        <a:tabLst>
                          <a:tab pos="457200" algn="l"/>
                        </a:tabLst>
                      </a:pPr>
                      <a:endParaRPr lang="en-US" sz="1100" dirty="0">
                        <a:latin typeface="Calibri"/>
                        <a:ea typeface="Times New Roman"/>
                        <a:cs typeface="Times New Roman"/>
                      </a:endParaRPr>
                    </a:p>
                  </a:txBody>
                  <a:tcPr marL="68580" marR="68580" marT="0" marB="0">
                    <a:lnL>
                      <a:noFill/>
                    </a:lnL>
                    <a:lnR>
                      <a:noFill/>
                    </a:lnR>
                    <a:lnT>
                      <a:noFill/>
                    </a:lnT>
                    <a:lnB>
                      <a:noFill/>
                    </a:lnB>
                  </a:tcPr>
                </a:tc>
              </a:tr>
            </a:tbl>
          </a:graphicData>
        </a:graphic>
      </p:graphicFrame>
      <p:graphicFrame>
        <p:nvGraphicFramePr>
          <p:cNvPr id="7" name="Diagram 6"/>
          <p:cNvGraphicFramePr/>
          <p:nvPr/>
        </p:nvGraphicFramePr>
        <p:xfrm>
          <a:off x="5362575" y="685800"/>
          <a:ext cx="3248025" cy="320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51" descr="http://photos1.blogger.com/blogger/6981/1842/1600/sweet%20pongal.0.jpg"/>
          <p:cNvPicPr>
            <a:picLocks noChangeAspect="1" noChangeArrowheads="1"/>
          </p:cNvPicPr>
          <p:nvPr/>
        </p:nvPicPr>
        <p:blipFill>
          <a:blip r:embed="rId6" cstate="print"/>
          <a:srcRect/>
          <a:stretch>
            <a:fillRect/>
          </a:stretch>
        </p:blipFill>
        <p:spPr bwMode="auto">
          <a:xfrm>
            <a:off x="5791200" y="4267200"/>
            <a:ext cx="2667000" cy="18288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ctrTitle"/>
          </p:nvPr>
        </p:nvSpPr>
        <p:spPr>
          <a:xfrm>
            <a:off x="838200" y="152400"/>
            <a:ext cx="7924800" cy="457200"/>
          </a:xfrm>
          <a:ln>
            <a:solidFill>
              <a:schemeClr val="bg1"/>
            </a:solidFill>
          </a:ln>
        </p:spPr>
        <p:txBody>
          <a:bodyPr/>
          <a:lstStyle/>
          <a:p>
            <a:pPr eaLnBrk="1" hangingPunct="1"/>
            <a:r>
              <a:rPr lang="en-US" sz="2400" b="1" dirty="0" smtClean="0">
                <a:solidFill>
                  <a:srgbClr val="C00000"/>
                </a:solidFill>
                <a:latin typeface="+mn-lt"/>
                <a:cs typeface="Arial" charset="0"/>
              </a:rPr>
              <a:t>Best Practices – contd.,</a:t>
            </a:r>
          </a:p>
        </p:txBody>
      </p:sp>
      <p:sp>
        <p:nvSpPr>
          <p:cNvPr id="4" name="Slide Number Placeholder 3"/>
          <p:cNvSpPr>
            <a:spLocks noGrp="1"/>
          </p:cNvSpPr>
          <p:nvPr>
            <p:ph type="sldNum" sz="quarter" idx="12"/>
          </p:nvPr>
        </p:nvSpPr>
        <p:spPr>
          <a:xfrm>
            <a:off x="6934200" y="6356350"/>
            <a:ext cx="2133600" cy="365125"/>
          </a:xfrm>
        </p:spPr>
        <p:txBody>
          <a:bodyPr/>
          <a:lstStyle/>
          <a:p>
            <a:pPr>
              <a:defRPr/>
            </a:pPr>
            <a:fld id="{E202EE00-3D1C-48BF-B4E1-6F83E97356F3}" type="slidenum">
              <a:rPr lang="en-US"/>
              <a:pPr>
                <a:defRPr/>
              </a:pPr>
              <a:t>11</a:t>
            </a:fld>
            <a:endParaRPr lang="en-US"/>
          </a:p>
        </p:txBody>
      </p:sp>
      <p:sp>
        <p:nvSpPr>
          <p:cNvPr id="6" name="TextBox 5"/>
          <p:cNvSpPr txBox="1"/>
          <p:nvPr/>
        </p:nvSpPr>
        <p:spPr>
          <a:xfrm>
            <a:off x="609600" y="1001554"/>
            <a:ext cx="8001000" cy="4093428"/>
          </a:xfrm>
          <a:prstGeom prst="rect">
            <a:avLst/>
          </a:prstGeom>
          <a:noFill/>
          <a:ln>
            <a:solidFill>
              <a:schemeClr val="tx1"/>
            </a:solidFill>
          </a:ln>
        </p:spPr>
        <p:txBody>
          <a:bodyPr wrap="square">
            <a:spAutoFit/>
          </a:bodyPr>
          <a:lstStyle/>
          <a:p>
            <a:pPr marL="457200" lvl="0" indent="-457200" algn="just" fontAlgn="auto">
              <a:spcBef>
                <a:spcPts val="0"/>
              </a:spcBef>
              <a:spcAft>
                <a:spcPts val="0"/>
              </a:spcAft>
              <a:buClr>
                <a:srgbClr val="FF0000"/>
              </a:buClr>
              <a:buFont typeface="Arial" pitchFamily="34" charset="0"/>
              <a:buChar char="•"/>
              <a:defRPr/>
            </a:pPr>
            <a:r>
              <a:rPr lang="en-US" sz="2000" dirty="0" smtClean="0">
                <a:solidFill>
                  <a:srgbClr val="FF0000"/>
                </a:solidFill>
                <a:latin typeface="Arial" pitchFamily="34" charset="0"/>
                <a:cs typeface="Arial" pitchFamily="34" charset="0"/>
              </a:rPr>
              <a:t>Double Fortified Salt </a:t>
            </a:r>
            <a:r>
              <a:rPr lang="en-US" sz="2000" dirty="0" smtClean="0">
                <a:solidFill>
                  <a:srgbClr val="0000FF"/>
                </a:solidFill>
                <a:latin typeface="Arial" pitchFamily="34" charset="0"/>
                <a:cs typeface="Arial" pitchFamily="34" charset="0"/>
              </a:rPr>
              <a:t>is used for  cooking in order to prevent the children from Iodine deficiency   thereby eradicating goiter. </a:t>
            </a:r>
          </a:p>
          <a:p>
            <a:pPr marL="457200" lvl="0" indent="-457200" algn="just" fontAlgn="auto">
              <a:spcBef>
                <a:spcPts val="0"/>
              </a:spcBef>
              <a:spcAft>
                <a:spcPts val="0"/>
              </a:spcAft>
              <a:buClr>
                <a:srgbClr val="FF0000"/>
              </a:buClr>
              <a:defRPr/>
            </a:pPr>
            <a:endParaRPr lang="en-US" sz="2000" dirty="0" smtClean="0">
              <a:solidFill>
                <a:srgbClr val="0000FF"/>
              </a:solidFill>
              <a:latin typeface="Arial" pitchFamily="34" charset="0"/>
              <a:cs typeface="Arial" pitchFamily="34" charset="0"/>
            </a:endParaRPr>
          </a:p>
          <a:p>
            <a:pPr marL="457200" indent="-457200" algn="just">
              <a:buClr>
                <a:srgbClr val="FF0000"/>
              </a:buClr>
              <a:buFont typeface="Arial" pitchFamily="34" charset="0"/>
              <a:buChar char="•"/>
              <a:defRPr/>
            </a:pPr>
            <a:r>
              <a:rPr lang="en-US" sz="2000" dirty="0" smtClean="0">
                <a:solidFill>
                  <a:srgbClr val="0000FF"/>
                </a:solidFill>
                <a:latin typeface="Arial" pitchFamily="34" charset="0"/>
                <a:cs typeface="Arial" pitchFamily="34" charset="0"/>
              </a:rPr>
              <a:t>Tamil Nadu Civil Supplies Corporation supplies rice, dhal, oil and salt at the doorsteps of the Noon Meal </a:t>
            </a:r>
            <a:r>
              <a:rPr lang="en-US" sz="2000" dirty="0" err="1" smtClean="0">
                <a:solidFill>
                  <a:srgbClr val="0000FF"/>
                </a:solidFill>
                <a:latin typeface="Arial" pitchFamily="34" charset="0"/>
                <a:cs typeface="Arial" pitchFamily="34" charset="0"/>
              </a:rPr>
              <a:t>Centres</a:t>
            </a:r>
            <a:r>
              <a:rPr lang="en-US" sz="2000" dirty="0" smtClean="0">
                <a:solidFill>
                  <a:srgbClr val="0000FF"/>
                </a:solidFill>
                <a:latin typeface="Arial" pitchFamily="34" charset="0"/>
                <a:cs typeface="Arial" pitchFamily="34" charset="0"/>
              </a:rPr>
              <a:t> in order to ensure quality and quantity.</a:t>
            </a:r>
          </a:p>
          <a:p>
            <a:pPr marL="457200" indent="-457200" algn="just">
              <a:buClr>
                <a:srgbClr val="FF0000"/>
              </a:buClr>
              <a:defRPr/>
            </a:pPr>
            <a:endParaRPr lang="en-US" sz="2000" dirty="0" smtClean="0">
              <a:solidFill>
                <a:srgbClr val="0000FF"/>
              </a:solidFill>
              <a:latin typeface="Arial" pitchFamily="34" charset="0"/>
              <a:cs typeface="Arial" pitchFamily="34" charset="0"/>
            </a:endParaRPr>
          </a:p>
          <a:p>
            <a:pPr marL="457200" indent="-457200" algn="just">
              <a:buClr>
                <a:srgbClr val="FF0000"/>
              </a:buClr>
              <a:buFont typeface="Arial" pitchFamily="34" charset="0"/>
              <a:buChar char="•"/>
              <a:defRPr/>
            </a:pPr>
            <a:r>
              <a:rPr lang="en-US" sz="2000" dirty="0" smtClean="0">
                <a:solidFill>
                  <a:srgbClr val="0000FF"/>
                </a:solidFill>
                <a:latin typeface="Arial" pitchFamily="34" charset="0"/>
                <a:cs typeface="Arial" pitchFamily="34" charset="0"/>
              </a:rPr>
              <a:t>4 set of school Uniforms,  school Bags and Geometry box are provided for the children out of State funds for enhancing enrolment.</a:t>
            </a:r>
            <a:endParaRPr lang="en-US" sz="2000" dirty="0" smtClean="0">
              <a:solidFill>
                <a:srgbClr val="0000FF"/>
              </a:solidFill>
              <a:latin typeface="+mn-lt"/>
            </a:endParaRPr>
          </a:p>
          <a:p>
            <a:pPr marL="457200" indent="-457200" algn="just" fontAlgn="auto">
              <a:lnSpc>
                <a:spcPct val="150000"/>
              </a:lnSpc>
              <a:spcBef>
                <a:spcPts val="0"/>
              </a:spcBef>
              <a:spcAft>
                <a:spcPts val="0"/>
              </a:spcAft>
              <a:buClr>
                <a:srgbClr val="FF0000"/>
              </a:buClr>
              <a:buFont typeface="Arial" pitchFamily="34" charset="0"/>
              <a:buChar char="•"/>
              <a:defRPr/>
            </a:pPr>
            <a:r>
              <a:rPr lang="en-US" sz="2000" dirty="0" smtClean="0">
                <a:solidFill>
                  <a:srgbClr val="0000FF"/>
                </a:solidFill>
                <a:latin typeface="Arial" pitchFamily="34" charset="0"/>
                <a:cs typeface="Arial" pitchFamily="34" charset="0"/>
              </a:rPr>
              <a:t>Out of State funds MDM is served to </a:t>
            </a:r>
            <a:r>
              <a:rPr lang="en-US" sz="2000" dirty="0" smtClean="0">
                <a:solidFill>
                  <a:srgbClr val="C00000"/>
                </a:solidFill>
                <a:latin typeface="Arial" pitchFamily="34" charset="0"/>
                <a:cs typeface="Arial" pitchFamily="34" charset="0"/>
              </a:rPr>
              <a:t>IX &amp; X std </a:t>
            </a:r>
            <a:r>
              <a:rPr lang="en-US" sz="2000" dirty="0" smtClean="0">
                <a:solidFill>
                  <a:srgbClr val="0000FF"/>
                </a:solidFill>
                <a:latin typeface="Arial" pitchFamily="34" charset="0"/>
                <a:cs typeface="Arial" pitchFamily="34" charset="0"/>
              </a:rPr>
              <a:t>children also.</a:t>
            </a:r>
          </a:p>
          <a:p>
            <a:pPr marL="457200" indent="-457200" algn="just" fontAlgn="auto">
              <a:lnSpc>
                <a:spcPct val="150000"/>
              </a:lnSpc>
              <a:spcBef>
                <a:spcPts val="0"/>
              </a:spcBef>
              <a:spcAft>
                <a:spcPts val="0"/>
              </a:spcAft>
              <a:buClr>
                <a:srgbClr val="FF0000"/>
              </a:buClr>
              <a:defRPr/>
            </a:pPr>
            <a:endParaRPr lang="en-US" sz="2000" dirty="0">
              <a:solidFill>
                <a:srgbClr val="0000FF"/>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382000" cy="381000"/>
          </a:xfrm>
        </p:spPr>
        <p:txBody>
          <a:bodyPr>
            <a:noAutofit/>
          </a:bodyPr>
          <a:lstStyle/>
          <a:p>
            <a:r>
              <a:rPr lang="en-US" sz="3000" dirty="0" smtClean="0"/>
              <a:t>Health Camp for Noon Meal Employees </a:t>
            </a:r>
            <a:br>
              <a:rPr lang="en-US" sz="3000" dirty="0" smtClean="0"/>
            </a:br>
            <a:r>
              <a:rPr lang="en-US" sz="3000" dirty="0" smtClean="0"/>
              <a:t>District Initiatives</a:t>
            </a:r>
            <a:br>
              <a:rPr lang="en-US" sz="3000" dirty="0" smtClean="0"/>
            </a:br>
            <a:endParaRPr lang="en-US" sz="30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12</a:t>
            </a:fld>
            <a:endParaRPr lang="en-US"/>
          </a:p>
        </p:txBody>
      </p:sp>
      <p:pic>
        <p:nvPicPr>
          <p:cNvPr id="201730" name="Picture 2" descr="C:\Users\ACER PC\Desktop\Health camp\IMG-20180424-WA0020.jpg"/>
          <p:cNvPicPr>
            <a:picLocks noChangeAspect="1" noChangeArrowheads="1"/>
          </p:cNvPicPr>
          <p:nvPr/>
        </p:nvPicPr>
        <p:blipFill>
          <a:blip r:embed="rId2"/>
          <a:srcRect/>
          <a:stretch>
            <a:fillRect/>
          </a:stretch>
        </p:blipFill>
        <p:spPr bwMode="auto">
          <a:xfrm>
            <a:off x="1219200" y="990601"/>
            <a:ext cx="6477000" cy="2590800"/>
          </a:xfrm>
          <a:prstGeom prst="rect">
            <a:avLst/>
          </a:prstGeom>
          <a:noFill/>
        </p:spPr>
      </p:pic>
      <p:pic>
        <p:nvPicPr>
          <p:cNvPr id="201731" name="Picture 3" descr="C:\Users\ACER PC\Desktop\Health camp\IMG-20180425-WA0070.jpg"/>
          <p:cNvPicPr>
            <a:picLocks noChangeAspect="1" noChangeArrowheads="1"/>
          </p:cNvPicPr>
          <p:nvPr/>
        </p:nvPicPr>
        <p:blipFill>
          <a:blip r:embed="rId3"/>
          <a:srcRect/>
          <a:stretch>
            <a:fillRect/>
          </a:stretch>
        </p:blipFill>
        <p:spPr bwMode="auto">
          <a:xfrm>
            <a:off x="990600" y="3581400"/>
            <a:ext cx="3505200" cy="2362200"/>
          </a:xfrm>
          <a:prstGeom prst="rect">
            <a:avLst/>
          </a:prstGeom>
          <a:noFill/>
        </p:spPr>
      </p:pic>
      <p:pic>
        <p:nvPicPr>
          <p:cNvPr id="201732" name="Picture 4" descr="C:\Users\ACER PC\Desktop\Health camp\IMG-20180425-WA0071.jpg"/>
          <p:cNvPicPr>
            <a:picLocks noChangeAspect="1" noChangeArrowheads="1"/>
          </p:cNvPicPr>
          <p:nvPr/>
        </p:nvPicPr>
        <p:blipFill>
          <a:blip r:embed="rId4"/>
          <a:srcRect/>
          <a:stretch>
            <a:fillRect/>
          </a:stretch>
        </p:blipFill>
        <p:spPr bwMode="auto">
          <a:xfrm>
            <a:off x="4648200" y="3581400"/>
            <a:ext cx="3486150" cy="23622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13</a:t>
            </a:fld>
            <a:endParaRPr lang="en-US"/>
          </a:p>
        </p:txBody>
      </p:sp>
      <p:sp>
        <p:nvSpPr>
          <p:cNvPr id="241666" name="AutoShape 2"/>
          <p:cNvSpPr>
            <a:spLocks noChangeArrowheads="1"/>
          </p:cNvSpPr>
          <p:nvPr/>
        </p:nvSpPr>
        <p:spPr bwMode="auto">
          <a:xfrm>
            <a:off x="4572000" y="2085975"/>
            <a:ext cx="152400" cy="428625"/>
          </a:xfrm>
          <a:prstGeom prst="downArrow">
            <a:avLst>
              <a:gd name="adj1" fmla="val 50000"/>
              <a:gd name="adj2" fmla="val 70313"/>
            </a:avLst>
          </a:prstGeom>
          <a:solidFill>
            <a:srgbClr val="FFFFFF"/>
          </a:solidFill>
          <a:ln w="9525">
            <a:solidFill>
              <a:srgbClr val="000000"/>
            </a:solidFill>
            <a:miter lim="800000"/>
            <a:headEnd/>
            <a:tailEnd/>
          </a:ln>
        </p:spPr>
        <p:txBody>
          <a:bodyPr vert="eaVert" wrap="square" lIns="91440" tIns="45720" rIns="91440" bIns="45720" numCol="1" anchor="t" anchorCtr="0" compatLnSpc="1">
            <a:prstTxWarp prst="textNoShape">
              <a:avLst/>
            </a:prstTxWarp>
          </a:bodyPr>
          <a:lstStyle/>
          <a:p>
            <a:endParaRPr lang="en-US"/>
          </a:p>
        </p:txBody>
      </p:sp>
      <p:sp>
        <p:nvSpPr>
          <p:cNvPr id="241667" name="Rectangle 3"/>
          <p:cNvSpPr>
            <a:spLocks noChangeArrowheads="1"/>
          </p:cNvSpPr>
          <p:nvPr/>
        </p:nvSpPr>
        <p:spPr bwMode="auto">
          <a:xfrm>
            <a:off x="2971800" y="1143001"/>
            <a:ext cx="3886200"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FF"/>
                </a:solidFill>
                <a:effectLst/>
                <a:latin typeface="Calibri" pitchFamily="34" charset="0"/>
                <a:ea typeface="Calibri" pitchFamily="34" charset="0"/>
                <a:cs typeface="Times New Roman" pitchFamily="18" charset="0"/>
              </a:rPr>
              <a:t>Food Corporation of India </a:t>
            </a:r>
            <a:endParaRPr kumimoji="0" lang="en-US" sz="2400" b="0" i="0" u="none" strike="noStrike" cap="none" normalizeH="0" baseline="0" dirty="0" smtClean="0">
              <a:ln>
                <a:noFill/>
              </a:ln>
              <a:solidFill>
                <a:srgbClr val="0000FF"/>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1668" name="Rectangle 4"/>
          <p:cNvSpPr>
            <a:spLocks noChangeArrowheads="1"/>
          </p:cNvSpPr>
          <p:nvPr/>
        </p:nvSpPr>
        <p:spPr bwMode="auto">
          <a:xfrm>
            <a:off x="0" y="457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41669" name="Rectangle 5"/>
          <p:cNvSpPr>
            <a:spLocks noChangeArrowheads="1"/>
          </p:cNvSpPr>
          <p:nvPr/>
        </p:nvSpPr>
        <p:spPr bwMode="auto">
          <a:xfrm>
            <a:off x="3200400" y="3729335"/>
            <a:ext cx="2764005"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FF"/>
                </a:solidFill>
                <a:effectLst/>
                <a:latin typeface="Calibri" pitchFamily="34" charset="0"/>
                <a:ea typeface="Calibri" pitchFamily="34" charset="0"/>
                <a:cs typeface="Times New Roman" pitchFamily="18" charset="0"/>
              </a:rPr>
              <a:t>Noon Meal </a:t>
            </a:r>
            <a:r>
              <a:rPr kumimoji="0" lang="en-US" sz="2400" b="0" i="0" u="none" strike="noStrike" cap="none" normalizeH="0" baseline="0" dirty="0" err="1" smtClean="0">
                <a:ln>
                  <a:noFill/>
                </a:ln>
                <a:solidFill>
                  <a:srgbClr val="0000FF"/>
                </a:solidFill>
                <a:effectLst/>
                <a:latin typeface="Calibri" pitchFamily="34" charset="0"/>
                <a:ea typeface="Calibri" pitchFamily="34" charset="0"/>
                <a:cs typeface="Times New Roman" pitchFamily="18" charset="0"/>
              </a:rPr>
              <a:t>Centres</a:t>
            </a:r>
            <a:endParaRPr kumimoji="0" lang="en-US" sz="2400" b="0" i="0" u="none" strike="noStrike" cap="none" normalizeH="0" baseline="0" dirty="0" smtClean="0">
              <a:ln>
                <a:noFill/>
              </a:ln>
              <a:solidFill>
                <a:srgbClr val="0000FF"/>
              </a:solidFill>
              <a:effectLst/>
              <a:latin typeface="Arial" pitchFamily="34" charset="0"/>
              <a:cs typeface="Arial" pitchFamily="34" charset="0"/>
            </a:endParaRPr>
          </a:p>
        </p:txBody>
      </p:sp>
      <p:sp>
        <p:nvSpPr>
          <p:cNvPr id="11" name="Rectangle 10"/>
          <p:cNvSpPr/>
          <p:nvPr/>
        </p:nvSpPr>
        <p:spPr>
          <a:xfrm>
            <a:off x="2133600" y="2510135"/>
            <a:ext cx="5486400" cy="461665"/>
          </a:xfrm>
          <a:prstGeom prst="rect">
            <a:avLst/>
          </a:prstGeom>
        </p:spPr>
        <p:txBody>
          <a:bodyPr wrap="square">
            <a:spAutoFit/>
          </a:bodyPr>
          <a:lstStyle/>
          <a:p>
            <a:pPr lvl="0" fontAlgn="base">
              <a:spcBef>
                <a:spcPct val="0"/>
              </a:spcBef>
              <a:spcAft>
                <a:spcPct val="0"/>
              </a:spcAft>
            </a:pPr>
            <a:r>
              <a:rPr lang="en-US" sz="2400" dirty="0" smtClean="0">
                <a:solidFill>
                  <a:srgbClr val="0000FF"/>
                </a:solidFill>
                <a:latin typeface="Calibri" pitchFamily="34" charset="0"/>
                <a:ea typeface="Calibri" pitchFamily="34" charset="0"/>
                <a:cs typeface="Times New Roman" pitchFamily="18" charset="0"/>
              </a:rPr>
              <a:t>Tamil Nadu Civil Supplies Corporation</a:t>
            </a:r>
            <a:endParaRPr lang="en-US" sz="2400" dirty="0" smtClean="0">
              <a:solidFill>
                <a:srgbClr val="0000FF"/>
              </a:solidFill>
              <a:latin typeface="Arial" pitchFamily="34" charset="0"/>
              <a:cs typeface="Arial" pitchFamily="34" charset="0"/>
            </a:endParaRPr>
          </a:p>
        </p:txBody>
      </p:sp>
      <p:sp>
        <p:nvSpPr>
          <p:cNvPr id="12" name="AutoShape 2"/>
          <p:cNvSpPr>
            <a:spLocks noChangeArrowheads="1"/>
          </p:cNvSpPr>
          <p:nvPr/>
        </p:nvSpPr>
        <p:spPr bwMode="auto">
          <a:xfrm>
            <a:off x="4572000" y="3152775"/>
            <a:ext cx="152400" cy="428625"/>
          </a:xfrm>
          <a:prstGeom prst="downArrow">
            <a:avLst>
              <a:gd name="adj1" fmla="val 50000"/>
              <a:gd name="adj2" fmla="val 70313"/>
            </a:avLst>
          </a:prstGeom>
          <a:solidFill>
            <a:srgbClr val="FFFFFF"/>
          </a:solidFill>
          <a:ln w="9525">
            <a:solidFill>
              <a:srgbClr val="000000"/>
            </a:solidFill>
            <a:miter lim="800000"/>
            <a:headEnd/>
            <a:tailEnd/>
          </a:ln>
        </p:spPr>
        <p:txBody>
          <a:bodyPr vert="eaVert" wrap="square" lIns="91440" tIns="45720" rIns="91440" bIns="45720" numCol="1" anchor="t" anchorCtr="0" compatLnSpc="1">
            <a:prstTxWarp prst="textNoShape">
              <a:avLst/>
            </a:prstTxWarp>
          </a:bodyPr>
          <a:lstStyle/>
          <a:p>
            <a:endParaRPr lang="en-US"/>
          </a:p>
        </p:txBody>
      </p:sp>
      <p:sp>
        <p:nvSpPr>
          <p:cNvPr id="15" name="TextBox 14"/>
          <p:cNvSpPr txBox="1"/>
          <p:nvPr/>
        </p:nvSpPr>
        <p:spPr>
          <a:xfrm>
            <a:off x="1828800" y="381000"/>
            <a:ext cx="6019800" cy="461665"/>
          </a:xfrm>
          <a:prstGeom prst="rect">
            <a:avLst/>
          </a:prstGeom>
          <a:noFill/>
        </p:spPr>
        <p:txBody>
          <a:bodyPr wrap="square" rtlCol="0">
            <a:spAutoFit/>
          </a:bodyPr>
          <a:lstStyle/>
          <a:p>
            <a:pPr algn="ctr"/>
            <a:r>
              <a:rPr lang="en-US" sz="2400" dirty="0" smtClean="0">
                <a:solidFill>
                  <a:srgbClr val="C00000"/>
                </a:solidFill>
                <a:latin typeface="Arial" pitchFamily="34" charset="0"/>
                <a:cs typeface="Arial" pitchFamily="34" charset="0"/>
              </a:rPr>
              <a:t>Food grain Management</a:t>
            </a:r>
            <a:endParaRPr lang="en-US" sz="2400" dirty="0">
              <a:solidFill>
                <a:srgbClr val="C00000"/>
              </a:solidFill>
              <a:latin typeface="Arial" pitchFamily="34" charset="0"/>
              <a:cs typeface="Arial" pitchFamily="34" charset="0"/>
            </a:endParaRPr>
          </a:p>
        </p:txBody>
      </p:sp>
      <p:sp>
        <p:nvSpPr>
          <p:cNvPr id="10" name="TextBox 9"/>
          <p:cNvSpPr txBox="1"/>
          <p:nvPr/>
        </p:nvSpPr>
        <p:spPr>
          <a:xfrm>
            <a:off x="1066800" y="4724400"/>
            <a:ext cx="7391400" cy="707886"/>
          </a:xfrm>
          <a:prstGeom prst="rect">
            <a:avLst/>
          </a:prstGeom>
          <a:noFill/>
        </p:spPr>
        <p:txBody>
          <a:bodyPr wrap="square" rtlCol="0">
            <a:spAutoFit/>
          </a:bodyPr>
          <a:lstStyle/>
          <a:p>
            <a:r>
              <a:rPr lang="en-US" dirty="0" smtClean="0"/>
              <a:t>* </a:t>
            </a:r>
            <a:r>
              <a:rPr lang="en-US" sz="2000" dirty="0" smtClean="0">
                <a:solidFill>
                  <a:srgbClr val="FF0000"/>
                </a:solidFill>
              </a:rPr>
              <a:t>Maintaining 45 days buffer stock  at NMC level  to provide meal without any delay</a:t>
            </a:r>
            <a:endParaRPr lang="en-US" sz="2000" dirty="0">
              <a:solidFill>
                <a:srgbClr val="FF0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533400"/>
            <a:ext cx="8077200" cy="5181600"/>
          </a:xfrm>
        </p:spPr>
        <p:txBody>
          <a:bodyPr>
            <a:normAutofit/>
          </a:bodyPr>
          <a:lstStyle/>
          <a:p>
            <a:pPr>
              <a:lnSpc>
                <a:spcPct val="120000"/>
              </a:lnSpc>
              <a:buNone/>
            </a:pPr>
            <a:r>
              <a:rPr lang="en-US" sz="2800" dirty="0" smtClean="0">
                <a:solidFill>
                  <a:srgbClr val="FF0000"/>
                </a:solidFill>
                <a:latin typeface="Arial" pitchFamily="34" charset="0"/>
                <a:cs typeface="Arial" pitchFamily="34" charset="0"/>
              </a:rPr>
              <a:t>             Benefits to Noon Meal Employees</a:t>
            </a:r>
            <a:endParaRPr lang="en-US" sz="2000" dirty="0" smtClean="0">
              <a:solidFill>
                <a:srgbClr val="FF0000"/>
              </a:solidFill>
              <a:latin typeface="Arial" pitchFamily="34" charset="0"/>
              <a:cs typeface="Arial" pitchFamily="34" charset="0"/>
            </a:endParaRPr>
          </a:p>
          <a:p>
            <a:pPr>
              <a:lnSpc>
                <a:spcPct val="200000"/>
              </a:lnSpc>
              <a:buNone/>
            </a:pPr>
            <a:endParaRPr lang="en-US" sz="2000" dirty="0" smtClean="0">
              <a:solidFill>
                <a:srgbClr val="FF0000"/>
              </a:solidFill>
              <a:latin typeface="Arial" pitchFamily="34" charset="0"/>
              <a:cs typeface="Arial" pitchFamily="34" charset="0"/>
            </a:endParaRPr>
          </a:p>
          <a:p>
            <a:pPr>
              <a:lnSpc>
                <a:spcPct val="200000"/>
              </a:lnSpc>
              <a:buNone/>
            </a:pPr>
            <a:endParaRPr lang="en-US" sz="2000" dirty="0" smtClean="0">
              <a:solidFill>
                <a:srgbClr val="FF0000"/>
              </a:solidFill>
              <a:latin typeface="Arial" pitchFamily="34" charset="0"/>
              <a:cs typeface="Arial" pitchFamily="34" charset="0"/>
            </a:endParaRPr>
          </a:p>
          <a:p>
            <a:pPr>
              <a:lnSpc>
                <a:spcPct val="200000"/>
              </a:lnSpc>
              <a:buNone/>
            </a:pPr>
            <a:endParaRPr lang="en-US" sz="2000" dirty="0" smtClean="0">
              <a:solidFill>
                <a:srgbClr val="0000FF"/>
              </a:solidFill>
              <a:latin typeface="Arial" pitchFamily="34" charset="0"/>
              <a:cs typeface="Arial" pitchFamily="34" charset="0"/>
            </a:endParaRPr>
          </a:p>
          <a:p>
            <a:pPr algn="just">
              <a:lnSpc>
                <a:spcPct val="200000"/>
              </a:lnSpc>
              <a:buNone/>
            </a:pPr>
            <a:endParaRPr lang="en-US" sz="2000" dirty="0" smtClean="0">
              <a:solidFill>
                <a:srgbClr val="0000FF"/>
              </a:solidFill>
              <a:latin typeface="Arial" pitchFamily="34" charset="0"/>
              <a:cs typeface="Arial" pitchFamily="34" charset="0"/>
            </a:endParaRPr>
          </a:p>
        </p:txBody>
      </p:sp>
      <p:graphicFrame>
        <p:nvGraphicFramePr>
          <p:cNvPr id="5" name="Table 4"/>
          <p:cNvGraphicFramePr>
            <a:graphicFrameLocks noGrp="1"/>
          </p:cNvGraphicFramePr>
          <p:nvPr/>
        </p:nvGraphicFramePr>
        <p:xfrm>
          <a:off x="1066800" y="1371601"/>
          <a:ext cx="7010400" cy="4754880"/>
        </p:xfrm>
        <a:graphic>
          <a:graphicData uri="http://schemas.openxmlformats.org/drawingml/2006/table">
            <a:tbl>
              <a:tblPr firstRow="1" bandRow="1">
                <a:tableStyleId>{5C22544A-7EE6-4342-B048-85BDC9FD1C3A}</a:tableStyleId>
              </a:tblPr>
              <a:tblGrid>
                <a:gridCol w="381000"/>
                <a:gridCol w="2971800"/>
                <a:gridCol w="457200"/>
                <a:gridCol w="3200400"/>
              </a:tblGrid>
              <a:tr h="584200">
                <a:tc>
                  <a:txBody>
                    <a:bodyPr/>
                    <a:lstStyle/>
                    <a:p>
                      <a:pPr>
                        <a:lnSpc>
                          <a:spcPct val="150000"/>
                        </a:lnSpc>
                      </a:pPr>
                      <a:r>
                        <a:rPr lang="en-US" b="0" dirty="0" smtClean="0">
                          <a:solidFill>
                            <a:srgbClr val="FF0000"/>
                          </a:solidFill>
                        </a:rPr>
                        <a:t>1</a:t>
                      </a:r>
                      <a:endParaRPr lang="en-US" b="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pPr>
                      <a:r>
                        <a:rPr lang="en-US" sz="1800" b="0" dirty="0" smtClean="0">
                          <a:solidFill>
                            <a:srgbClr val="0000FF"/>
                          </a:solidFill>
                          <a:latin typeface="Arial" pitchFamily="34" charset="0"/>
                          <a:cs typeface="Arial" pitchFamily="34" charset="0"/>
                        </a:rPr>
                        <a:t>Special time scale of pay</a:t>
                      </a:r>
                      <a:endParaRPr lang="en-US" b="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pPr>
                      <a:r>
                        <a:rPr lang="en-US" b="0" dirty="0" smtClean="0">
                          <a:solidFill>
                            <a:srgbClr val="FF0000"/>
                          </a:solidFill>
                        </a:rPr>
                        <a:t>8</a:t>
                      </a:r>
                      <a:endParaRPr lang="en-US" b="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US" sz="1800" b="0" dirty="0" smtClean="0">
                          <a:solidFill>
                            <a:srgbClr val="0000FF"/>
                          </a:solidFill>
                          <a:latin typeface="Arial" pitchFamily="34" charset="0"/>
                          <a:cs typeface="Arial" pitchFamily="34" charset="0"/>
                        </a:rPr>
                        <a:t>Hill allowance &amp; winter allowance</a:t>
                      </a:r>
                      <a:endParaRPr lang="en-US" b="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nSpc>
                          <a:spcPct val="150000"/>
                        </a:lnSpc>
                      </a:pPr>
                      <a:r>
                        <a:rPr lang="en-US" b="0" dirty="0" smtClean="0">
                          <a:solidFill>
                            <a:srgbClr val="FF0000"/>
                          </a:solidFill>
                        </a:rPr>
                        <a:t>2</a:t>
                      </a:r>
                      <a:endParaRPr lang="en-US" b="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pPr>
                      <a:r>
                        <a:rPr lang="en-US" sz="1800" b="0" dirty="0" smtClean="0">
                          <a:solidFill>
                            <a:srgbClr val="0000FF"/>
                          </a:solidFill>
                          <a:latin typeface="Arial" pitchFamily="34" charset="0"/>
                          <a:cs typeface="Arial" pitchFamily="34" charset="0"/>
                        </a:rPr>
                        <a:t>Special monthly pension</a:t>
                      </a:r>
                      <a:endParaRPr lang="en-US" b="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pPr>
                      <a:r>
                        <a:rPr lang="en-US" b="0" dirty="0" smtClean="0">
                          <a:solidFill>
                            <a:srgbClr val="FF0000"/>
                          </a:solidFill>
                        </a:rPr>
                        <a:t>9</a:t>
                      </a:r>
                      <a:endParaRPr lang="en-US" b="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US" sz="1800" dirty="0" smtClean="0">
                          <a:solidFill>
                            <a:srgbClr val="0000FF"/>
                          </a:solidFill>
                          <a:latin typeface="Arial" pitchFamily="34" charset="0"/>
                          <a:cs typeface="Arial" pitchFamily="34" charset="0"/>
                        </a:rPr>
                        <a:t>Maternity leave</a:t>
                      </a:r>
                      <a:endParaRPr lang="en-US" b="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nSpc>
                          <a:spcPct val="150000"/>
                        </a:lnSpc>
                      </a:pPr>
                      <a:r>
                        <a:rPr lang="en-US" b="0" dirty="0" smtClean="0">
                          <a:solidFill>
                            <a:srgbClr val="FF0000"/>
                          </a:solidFill>
                        </a:rPr>
                        <a:t>3</a:t>
                      </a:r>
                      <a:endParaRPr lang="en-US" b="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pPr>
                      <a:r>
                        <a:rPr lang="en-US" sz="1800" b="0" dirty="0" err="1" smtClean="0">
                          <a:solidFill>
                            <a:srgbClr val="0000FF"/>
                          </a:solidFill>
                          <a:latin typeface="Arial" pitchFamily="34" charset="0"/>
                          <a:cs typeface="Arial" pitchFamily="34" charset="0"/>
                        </a:rPr>
                        <a:t>Lumpsum</a:t>
                      </a:r>
                      <a:r>
                        <a:rPr lang="en-US" sz="1800" b="0" dirty="0" smtClean="0">
                          <a:solidFill>
                            <a:srgbClr val="0000FF"/>
                          </a:solidFill>
                          <a:latin typeface="Arial" pitchFamily="34" charset="0"/>
                          <a:cs typeface="Arial" pitchFamily="34" charset="0"/>
                        </a:rPr>
                        <a:t> amount </a:t>
                      </a:r>
                      <a:endParaRPr lang="en-US" b="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pPr>
                      <a:r>
                        <a:rPr lang="en-US" b="0" dirty="0" smtClean="0">
                          <a:solidFill>
                            <a:srgbClr val="FF0000"/>
                          </a:solidFill>
                        </a:rPr>
                        <a:t>10</a:t>
                      </a:r>
                      <a:endParaRPr lang="en-US" b="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pPr>
                      <a:r>
                        <a:rPr lang="en-US" sz="1800" dirty="0" smtClean="0">
                          <a:solidFill>
                            <a:srgbClr val="0000FF"/>
                          </a:solidFill>
                          <a:latin typeface="Arial" pitchFamily="34" charset="0"/>
                          <a:cs typeface="Arial" pitchFamily="34" charset="0"/>
                        </a:rPr>
                        <a:t>Family benefit fund </a:t>
                      </a:r>
                      <a:endParaRPr lang="en-US" b="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nSpc>
                          <a:spcPct val="150000"/>
                        </a:lnSpc>
                      </a:pPr>
                      <a:r>
                        <a:rPr lang="en-US" b="0" dirty="0" smtClean="0">
                          <a:solidFill>
                            <a:srgbClr val="FF0000"/>
                          </a:solidFill>
                        </a:rPr>
                        <a:t>4</a:t>
                      </a:r>
                      <a:endParaRPr lang="en-US" b="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pPr>
                      <a:r>
                        <a:rPr lang="en-US" sz="1800" b="0" dirty="0" smtClean="0">
                          <a:solidFill>
                            <a:srgbClr val="0000FF"/>
                          </a:solidFill>
                          <a:latin typeface="Arial" pitchFamily="34" charset="0"/>
                          <a:cs typeface="Arial" pitchFamily="34" charset="0"/>
                        </a:rPr>
                        <a:t>Special provident fund</a:t>
                      </a:r>
                      <a:endParaRPr lang="en-US" b="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pPr>
                      <a:r>
                        <a:rPr lang="en-US" b="0" dirty="0" smtClean="0">
                          <a:solidFill>
                            <a:srgbClr val="FF0000"/>
                          </a:solidFill>
                        </a:rPr>
                        <a:t>11</a:t>
                      </a:r>
                      <a:endParaRPr lang="en-US" b="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pPr>
                      <a:r>
                        <a:rPr lang="en-US" sz="1800" dirty="0" smtClean="0">
                          <a:solidFill>
                            <a:srgbClr val="0000FF"/>
                          </a:solidFill>
                          <a:latin typeface="Arial" pitchFamily="34" charset="0"/>
                          <a:cs typeface="Arial" pitchFamily="34" charset="0"/>
                        </a:rPr>
                        <a:t>Funeral Assistance</a:t>
                      </a:r>
                      <a:endParaRPr lang="en-US" b="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nSpc>
                          <a:spcPct val="150000"/>
                        </a:lnSpc>
                      </a:pPr>
                      <a:r>
                        <a:rPr lang="en-US" b="0" dirty="0" smtClean="0">
                          <a:solidFill>
                            <a:srgbClr val="FF0000"/>
                          </a:solidFill>
                        </a:rPr>
                        <a:t>5</a:t>
                      </a:r>
                      <a:endParaRPr lang="en-US" b="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pPr>
                      <a:r>
                        <a:rPr lang="en-US" sz="1800" b="0" dirty="0" smtClean="0">
                          <a:solidFill>
                            <a:srgbClr val="0000FF"/>
                          </a:solidFill>
                          <a:latin typeface="Arial" pitchFamily="34" charset="0"/>
                          <a:cs typeface="Arial" pitchFamily="34" charset="0"/>
                        </a:rPr>
                        <a:t>General provident fund</a:t>
                      </a:r>
                      <a:endParaRPr lang="en-US" b="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pPr>
                      <a:r>
                        <a:rPr lang="en-US" b="0" dirty="0" smtClean="0">
                          <a:solidFill>
                            <a:srgbClr val="FF0000"/>
                          </a:solidFill>
                        </a:rPr>
                        <a:t>12</a:t>
                      </a:r>
                      <a:endParaRPr lang="en-US" b="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pPr>
                      <a:r>
                        <a:rPr lang="en-US" sz="1800" dirty="0" smtClean="0">
                          <a:solidFill>
                            <a:srgbClr val="0000FF"/>
                          </a:solidFill>
                          <a:latin typeface="Arial" pitchFamily="34" charset="0"/>
                          <a:cs typeface="Arial" pitchFamily="34" charset="0"/>
                        </a:rPr>
                        <a:t>Compassionate ground</a:t>
                      </a:r>
                    </a:p>
                    <a:p>
                      <a:pPr>
                        <a:lnSpc>
                          <a:spcPct val="150000"/>
                        </a:lnSpc>
                      </a:pPr>
                      <a:r>
                        <a:rPr lang="en-US" sz="1800" dirty="0" smtClean="0">
                          <a:solidFill>
                            <a:srgbClr val="0000FF"/>
                          </a:solidFill>
                          <a:latin typeface="Arial" pitchFamily="34" charset="0"/>
                          <a:cs typeface="Arial" pitchFamily="34" charset="0"/>
                        </a:rPr>
                        <a:t>appointment</a:t>
                      </a:r>
                      <a:endParaRPr lang="en-US" b="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26720">
                <a:tc>
                  <a:txBody>
                    <a:bodyPr/>
                    <a:lstStyle/>
                    <a:p>
                      <a:pPr>
                        <a:lnSpc>
                          <a:spcPct val="150000"/>
                        </a:lnSpc>
                      </a:pPr>
                      <a:r>
                        <a:rPr lang="en-US" b="0" dirty="0" smtClean="0">
                          <a:solidFill>
                            <a:srgbClr val="FF0000"/>
                          </a:solidFill>
                        </a:rPr>
                        <a:t>6</a:t>
                      </a:r>
                      <a:endParaRPr lang="en-US" b="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US" sz="1800" b="0" dirty="0" smtClean="0">
                          <a:solidFill>
                            <a:srgbClr val="0000FF"/>
                          </a:solidFill>
                          <a:latin typeface="Arial" pitchFamily="34" charset="0"/>
                          <a:cs typeface="Arial" pitchFamily="34" charset="0"/>
                        </a:rPr>
                        <a:t>Festival advance</a:t>
                      </a:r>
                      <a:endParaRPr lang="en-US" b="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pPr>
                      <a:r>
                        <a:rPr lang="en-US" dirty="0" smtClean="0">
                          <a:solidFill>
                            <a:srgbClr val="FF0000"/>
                          </a:solidFill>
                        </a:rPr>
                        <a:t>13</a:t>
                      </a:r>
                      <a:endParaRPr lang="en-US"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US" sz="1800" b="0" dirty="0" err="1" smtClean="0">
                          <a:solidFill>
                            <a:srgbClr val="0000FF"/>
                          </a:solidFill>
                          <a:latin typeface="Arial" pitchFamily="34" charset="0"/>
                          <a:cs typeface="Arial" pitchFamily="34" charset="0"/>
                        </a:rPr>
                        <a:t>Pongal</a:t>
                      </a:r>
                      <a:r>
                        <a:rPr lang="en-US" sz="1800" b="0" dirty="0" smtClean="0">
                          <a:solidFill>
                            <a:srgbClr val="0000FF"/>
                          </a:solidFill>
                          <a:latin typeface="Arial" pitchFamily="34" charset="0"/>
                          <a:cs typeface="Arial" pitchFamily="34" charset="0"/>
                        </a:rPr>
                        <a:t> bonus</a:t>
                      </a:r>
                      <a:endParaRPr lang="en-US" b="0" dirty="0" smtClean="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85800">
                <a:tc>
                  <a:txBody>
                    <a:bodyPr/>
                    <a:lstStyle/>
                    <a:p>
                      <a:pPr>
                        <a:lnSpc>
                          <a:spcPct val="150000"/>
                        </a:lnSpc>
                      </a:pPr>
                      <a:r>
                        <a:rPr lang="en-US" b="0" dirty="0" smtClean="0">
                          <a:solidFill>
                            <a:srgbClr val="FF0000"/>
                          </a:solidFill>
                        </a:rPr>
                        <a:t>7</a:t>
                      </a:r>
                      <a:endParaRPr lang="en-US" b="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US" sz="1800" dirty="0" smtClean="0">
                          <a:solidFill>
                            <a:srgbClr val="0000FF"/>
                          </a:solidFill>
                          <a:latin typeface="Arial" pitchFamily="34" charset="0"/>
                          <a:cs typeface="Arial" pitchFamily="34" charset="0"/>
                        </a:rPr>
                        <a:t>New Health Insurance Scheme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pPr>
                      <a:endParaRPr lang="en-US" b="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pPr>
                      <a:endParaRPr lang="en-US" b="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4638"/>
            <a:ext cx="7848600" cy="715962"/>
          </a:xfrm>
        </p:spPr>
        <p:txBody>
          <a:bodyPr>
            <a:normAutofit/>
          </a:bodyPr>
          <a:lstStyle/>
          <a:p>
            <a:pPr>
              <a:defRPr/>
            </a:pPr>
            <a:r>
              <a:rPr lang="en-US" sz="2000" b="1" dirty="0" smtClean="0">
                <a:solidFill>
                  <a:srgbClr val="7030A0"/>
                </a:solidFill>
                <a:latin typeface="Arial" pitchFamily="34" charset="0"/>
                <a:cs typeface="Arial" pitchFamily="34" charset="0"/>
              </a:rPr>
              <a:t>Teachers / Noon Meal Employees assisting children in encouraging hand wash using soap</a:t>
            </a:r>
            <a:endParaRPr lang="en-US" sz="2000" dirty="0">
              <a:solidFill>
                <a:srgbClr val="7030A0"/>
              </a:solidFill>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15</a:t>
            </a:fld>
            <a:endParaRPr lang="en-US"/>
          </a:p>
        </p:txBody>
      </p:sp>
      <p:sp>
        <p:nvSpPr>
          <p:cNvPr id="1669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66913" name="Object 1"/>
          <p:cNvGraphicFramePr>
            <a:graphicFrameLocks noChangeAspect="1"/>
          </p:cNvGraphicFramePr>
          <p:nvPr/>
        </p:nvGraphicFramePr>
        <p:xfrm>
          <a:off x="762000" y="1371600"/>
          <a:ext cx="7696200" cy="4800600"/>
        </p:xfrm>
        <a:graphic>
          <a:graphicData uri="http://schemas.openxmlformats.org/presentationml/2006/ole">
            <p:oleObj spid="_x0000_s166913" name="Bitmap Image" r:id="rId3" imgW="2980952" imgH="2429214" progId="PBrush">
              <p:embed/>
            </p:oleObj>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7315200" cy="457200"/>
          </a:xfrm>
        </p:spPr>
        <p:txBody>
          <a:bodyPr>
            <a:normAutofit fontScale="90000"/>
          </a:bodyPr>
          <a:lstStyle/>
          <a:p>
            <a:r>
              <a:rPr lang="en-US" sz="2800" b="1" u="sng" dirty="0" smtClean="0">
                <a:solidFill>
                  <a:srgbClr val="FF0000"/>
                </a:solidFill>
              </a:rPr>
              <a:t>Training to Noon Meal Employees</a:t>
            </a:r>
            <a:endParaRPr lang="en-US" sz="2800" dirty="0"/>
          </a:p>
        </p:txBody>
      </p:sp>
      <p:sp>
        <p:nvSpPr>
          <p:cNvPr id="3" name="Content Placeholder 2"/>
          <p:cNvSpPr>
            <a:spLocks noGrp="1"/>
          </p:cNvSpPr>
          <p:nvPr>
            <p:ph idx="1"/>
          </p:nvPr>
        </p:nvSpPr>
        <p:spPr>
          <a:xfrm>
            <a:off x="914400" y="609601"/>
            <a:ext cx="7391400" cy="1905000"/>
          </a:xfrm>
        </p:spPr>
        <p:txBody>
          <a:bodyPr>
            <a:normAutofit fontScale="92500" lnSpcReduction="20000"/>
          </a:bodyPr>
          <a:lstStyle/>
          <a:p>
            <a:pPr algn="just"/>
            <a:r>
              <a:rPr lang="en-US" sz="2400" dirty="0" smtClean="0">
                <a:solidFill>
                  <a:srgbClr val="0000FF"/>
                </a:solidFill>
                <a:latin typeface="Arial" pitchFamily="34" charset="0"/>
                <a:cs typeface="Arial" pitchFamily="34" charset="0"/>
              </a:rPr>
              <a:t>Training </a:t>
            </a:r>
            <a:r>
              <a:rPr lang="en-US" sz="2400" dirty="0" err="1" smtClean="0">
                <a:solidFill>
                  <a:srgbClr val="0000FF"/>
                </a:solidFill>
                <a:latin typeface="Arial" pitchFamily="34" charset="0"/>
                <a:cs typeface="Arial" pitchFamily="34" charset="0"/>
              </a:rPr>
              <a:t>programmes</a:t>
            </a:r>
            <a:r>
              <a:rPr lang="en-US" sz="2400" dirty="0" smtClean="0">
                <a:solidFill>
                  <a:srgbClr val="0000FF"/>
                </a:solidFill>
                <a:latin typeface="Arial" pitchFamily="34" charset="0"/>
                <a:cs typeface="Arial" pitchFamily="34" charset="0"/>
              </a:rPr>
              <a:t> are </a:t>
            </a:r>
            <a:r>
              <a:rPr lang="en-US" sz="2400" dirty="0" err="1" smtClean="0">
                <a:solidFill>
                  <a:srgbClr val="0000FF"/>
                </a:solidFill>
                <a:latin typeface="Arial" pitchFamily="34" charset="0"/>
                <a:cs typeface="Arial" pitchFamily="34" charset="0"/>
              </a:rPr>
              <a:t>organised</a:t>
            </a:r>
            <a:r>
              <a:rPr lang="en-US" sz="2400" dirty="0" smtClean="0">
                <a:solidFill>
                  <a:srgbClr val="0000FF"/>
                </a:solidFill>
                <a:latin typeface="Arial" pitchFamily="34" charset="0"/>
                <a:cs typeface="Arial" pitchFamily="34" charset="0"/>
              </a:rPr>
              <a:t> at regular intervals to orient the employees on nutrition, health, personal hygiene like regular cutting of nails, washing their hands, cleaning of cooking and serving utensils, disposal of wastage, safety usage of LPG etc.,</a:t>
            </a:r>
          </a:p>
          <a:p>
            <a:pPr algn="just"/>
            <a:r>
              <a:rPr lang="en-US" sz="2400" dirty="0" smtClean="0">
                <a:solidFill>
                  <a:srgbClr val="0000FF"/>
                </a:solidFill>
                <a:latin typeface="Arial" pitchFamily="34" charset="0"/>
                <a:cs typeface="Arial" pitchFamily="34" charset="0"/>
              </a:rPr>
              <a:t>Block level training on cluster basis.</a:t>
            </a:r>
            <a:endParaRPr lang="en-US" sz="2400" dirty="0">
              <a:solidFill>
                <a:srgbClr val="0000FF"/>
              </a:solidFill>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16</a:t>
            </a:fld>
            <a:endParaRPr lang="en-US"/>
          </a:p>
        </p:txBody>
      </p:sp>
      <p:pic>
        <p:nvPicPr>
          <p:cNvPr id="202754" name="Picture 2" descr="C:\Users\ACER PC\Downloads\IMG-20180516-WA0000.jpg"/>
          <p:cNvPicPr>
            <a:picLocks noChangeAspect="1" noChangeArrowheads="1"/>
          </p:cNvPicPr>
          <p:nvPr/>
        </p:nvPicPr>
        <p:blipFill>
          <a:blip r:embed="rId2"/>
          <a:srcRect/>
          <a:stretch>
            <a:fillRect/>
          </a:stretch>
        </p:blipFill>
        <p:spPr bwMode="auto">
          <a:xfrm>
            <a:off x="1219200" y="2362200"/>
            <a:ext cx="3352800" cy="3657600"/>
          </a:xfrm>
          <a:prstGeom prst="rect">
            <a:avLst/>
          </a:prstGeom>
          <a:noFill/>
        </p:spPr>
      </p:pic>
      <p:pic>
        <p:nvPicPr>
          <p:cNvPr id="8" name="Picture 7" descr="F:\NMP 2 NEW\NMP2\Training\Feb-2018\Photos\IMG-20180403-WA0046.JPG"/>
          <p:cNvPicPr/>
          <p:nvPr/>
        </p:nvPicPr>
        <p:blipFill>
          <a:blip r:embed="rId3" cstate="print"/>
          <a:srcRect/>
          <a:stretch>
            <a:fillRect/>
          </a:stretch>
        </p:blipFill>
        <p:spPr bwMode="auto">
          <a:xfrm>
            <a:off x="4572000" y="2362200"/>
            <a:ext cx="3657599" cy="36576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33400"/>
          </a:xfrm>
        </p:spPr>
        <p:txBody>
          <a:bodyPr>
            <a:normAutofit fontScale="90000"/>
          </a:bodyPr>
          <a:lstStyle/>
          <a:p>
            <a:r>
              <a:rPr lang="en-US" sz="3200" dirty="0" err="1" smtClean="0">
                <a:solidFill>
                  <a:srgbClr val="C00000"/>
                </a:solidFill>
                <a:latin typeface="Arial" pitchFamily="34" charset="0"/>
                <a:cs typeface="Arial" pitchFamily="34" charset="0"/>
              </a:rPr>
              <a:t>Rashtriya</a:t>
            </a:r>
            <a:r>
              <a:rPr lang="en-US" sz="3200" dirty="0" smtClean="0">
                <a:solidFill>
                  <a:srgbClr val="C00000"/>
                </a:solidFill>
                <a:latin typeface="Arial" pitchFamily="34" charset="0"/>
                <a:cs typeface="Arial" pitchFamily="34" charset="0"/>
              </a:rPr>
              <a:t> Bal </a:t>
            </a:r>
            <a:r>
              <a:rPr lang="en-US" sz="3200" dirty="0" err="1" smtClean="0">
                <a:solidFill>
                  <a:srgbClr val="C00000"/>
                </a:solidFill>
                <a:latin typeface="Arial" pitchFamily="34" charset="0"/>
                <a:cs typeface="Arial" pitchFamily="34" charset="0"/>
              </a:rPr>
              <a:t>Swasthya</a:t>
            </a:r>
            <a:r>
              <a:rPr lang="en-US" sz="3200" dirty="0" smtClean="0">
                <a:solidFill>
                  <a:srgbClr val="C00000"/>
                </a:solidFill>
                <a:latin typeface="Arial" pitchFamily="34" charset="0"/>
                <a:cs typeface="Arial" pitchFamily="34" charset="0"/>
              </a:rPr>
              <a:t> </a:t>
            </a:r>
            <a:r>
              <a:rPr lang="en-US" sz="3200" dirty="0" err="1" smtClean="0">
                <a:solidFill>
                  <a:srgbClr val="C00000"/>
                </a:solidFill>
                <a:latin typeface="Arial" pitchFamily="34" charset="0"/>
                <a:cs typeface="Arial" pitchFamily="34" charset="0"/>
              </a:rPr>
              <a:t>Karyakram</a:t>
            </a:r>
            <a:r>
              <a:rPr lang="en-US" sz="3200" dirty="0" smtClean="0">
                <a:solidFill>
                  <a:srgbClr val="C00000"/>
                </a:solidFill>
                <a:latin typeface="Arial" pitchFamily="34" charset="0"/>
                <a:cs typeface="Arial" pitchFamily="34" charset="0"/>
              </a:rPr>
              <a:t> (RBSK) </a:t>
            </a:r>
            <a:endParaRPr lang="en-US" sz="32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17</a:t>
            </a:fld>
            <a:endParaRPr lang="en-US"/>
          </a:p>
        </p:txBody>
      </p:sp>
      <p:sp>
        <p:nvSpPr>
          <p:cNvPr id="5" name="Rectangle 4"/>
          <p:cNvSpPr/>
          <p:nvPr/>
        </p:nvSpPr>
        <p:spPr>
          <a:xfrm>
            <a:off x="838200" y="1066800"/>
            <a:ext cx="7696200" cy="5479941"/>
          </a:xfrm>
          <a:prstGeom prst="rect">
            <a:avLst/>
          </a:prstGeom>
        </p:spPr>
        <p:txBody>
          <a:bodyPr wrap="square">
            <a:spAutoFit/>
          </a:bodyPr>
          <a:lstStyle/>
          <a:p>
            <a:pPr algn="just">
              <a:buFont typeface="Arial" pitchFamily="34" charset="0"/>
              <a:buChar char="•"/>
            </a:pPr>
            <a:r>
              <a:rPr lang="en-US" dirty="0" smtClean="0">
                <a:solidFill>
                  <a:srgbClr val="0000FF"/>
                </a:solidFill>
                <a:latin typeface="Arial" pitchFamily="34" charset="0"/>
                <a:cs typeface="Arial" pitchFamily="34" charset="0"/>
              </a:rPr>
              <a:t> </a:t>
            </a:r>
            <a:r>
              <a:rPr lang="en-US" sz="2000" dirty="0" smtClean="0">
                <a:solidFill>
                  <a:srgbClr val="0000FF"/>
                </a:solidFill>
                <a:latin typeface="Arial" pitchFamily="34" charset="0"/>
                <a:cs typeface="Arial" pitchFamily="34" charset="0"/>
              </a:rPr>
              <a:t>The child health screening and early intervention services </a:t>
            </a:r>
          </a:p>
          <a:p>
            <a:pPr algn="just">
              <a:buFont typeface="Arial" pitchFamily="34" charset="0"/>
              <a:buChar char="•"/>
            </a:pPr>
            <a:endParaRPr lang="en-US" sz="2000" dirty="0" smtClean="0">
              <a:solidFill>
                <a:srgbClr val="0000FF"/>
              </a:solidFill>
              <a:latin typeface="Arial" pitchFamily="34" charset="0"/>
              <a:cs typeface="Arial" pitchFamily="34" charset="0"/>
            </a:endParaRPr>
          </a:p>
          <a:p>
            <a:pPr algn="just">
              <a:buFont typeface="Arial" pitchFamily="34" charset="0"/>
              <a:buChar char="•"/>
            </a:pPr>
            <a:r>
              <a:rPr lang="en-US" sz="2000" dirty="0" smtClean="0">
                <a:solidFill>
                  <a:srgbClr val="0000FF"/>
                </a:solidFill>
                <a:latin typeface="Arial" pitchFamily="34" charset="0"/>
                <a:cs typeface="Arial" pitchFamily="34" charset="0"/>
              </a:rPr>
              <a:t> To reduce child mortality from birth to 18 years.</a:t>
            </a:r>
          </a:p>
          <a:p>
            <a:pPr algn="just">
              <a:buFont typeface="Arial" pitchFamily="34" charset="0"/>
              <a:buChar char="•"/>
            </a:pPr>
            <a:endParaRPr lang="en-US" sz="2000" dirty="0" smtClean="0">
              <a:solidFill>
                <a:srgbClr val="0000FF"/>
              </a:solidFill>
              <a:latin typeface="Arial" pitchFamily="34" charset="0"/>
              <a:cs typeface="Arial" pitchFamily="34" charset="0"/>
            </a:endParaRPr>
          </a:p>
          <a:p>
            <a:pPr algn="just">
              <a:lnSpc>
                <a:spcPct val="150000"/>
              </a:lnSpc>
              <a:buFont typeface="Arial" pitchFamily="34" charset="0"/>
              <a:buChar char="•"/>
            </a:pPr>
            <a:r>
              <a:rPr lang="en-US" sz="2000" dirty="0" smtClean="0">
                <a:solidFill>
                  <a:srgbClr val="0000FF"/>
                </a:solidFill>
                <a:latin typeface="Arial" pitchFamily="34" charset="0"/>
                <a:cs typeface="Arial" pitchFamily="34" charset="0"/>
              </a:rPr>
              <a:t>  School children in the age group of 6 to 18 years would be screened by mobile health teams for deficiencies, diseases, developmental delays including disability and adolescent health </a:t>
            </a:r>
            <a:r>
              <a:rPr lang="en-US" sz="2000" dirty="0" err="1" smtClean="0">
                <a:solidFill>
                  <a:srgbClr val="0000FF"/>
                </a:solidFill>
                <a:latin typeface="Arial" pitchFamily="34" charset="0"/>
                <a:cs typeface="Arial" pitchFamily="34" charset="0"/>
              </a:rPr>
              <a:t>atleast</a:t>
            </a:r>
            <a:r>
              <a:rPr lang="en-US" sz="2000" dirty="0" smtClean="0">
                <a:solidFill>
                  <a:srgbClr val="0000FF"/>
                </a:solidFill>
                <a:latin typeface="Arial" pitchFamily="34" charset="0"/>
                <a:cs typeface="Arial" pitchFamily="34" charset="0"/>
              </a:rPr>
              <a:t> once in a year. </a:t>
            </a:r>
          </a:p>
          <a:p>
            <a:pPr>
              <a:lnSpc>
                <a:spcPct val="150000"/>
              </a:lnSpc>
            </a:pPr>
            <a:endParaRPr lang="en-US" dirty="0" smtClean="0">
              <a:solidFill>
                <a:srgbClr val="0000FF"/>
              </a:solidFill>
              <a:latin typeface="Arial" pitchFamily="34" charset="0"/>
              <a:cs typeface="Arial" pitchFamily="34" charset="0"/>
            </a:endParaRPr>
          </a:p>
          <a:p>
            <a:pPr algn="just">
              <a:lnSpc>
                <a:spcPct val="150000"/>
              </a:lnSpc>
              <a:buFont typeface="Arial" pitchFamily="34" charset="0"/>
              <a:buChar char="•"/>
            </a:pPr>
            <a:r>
              <a:rPr lang="en-US" dirty="0" smtClean="0">
                <a:solidFill>
                  <a:srgbClr val="0000FF"/>
                </a:solidFill>
                <a:latin typeface="Arial" pitchFamily="34" charset="0"/>
                <a:cs typeface="Arial" pitchFamily="34" charset="0"/>
              </a:rPr>
              <a:t>  </a:t>
            </a:r>
            <a:r>
              <a:rPr lang="en-US" sz="2000" dirty="0" smtClean="0">
                <a:solidFill>
                  <a:srgbClr val="0000FF"/>
                </a:solidFill>
                <a:latin typeface="Arial" pitchFamily="34" charset="0"/>
                <a:cs typeface="Arial" pitchFamily="34" charset="0"/>
              </a:rPr>
              <a:t>9276197 children have been  covered </a:t>
            </a:r>
            <a:r>
              <a:rPr lang="en-US" sz="2000" dirty="0" err="1" smtClean="0">
                <a:solidFill>
                  <a:srgbClr val="0000FF"/>
                </a:solidFill>
                <a:latin typeface="Arial" pitchFamily="34" charset="0"/>
                <a:cs typeface="Arial" pitchFamily="34" charset="0"/>
              </a:rPr>
              <a:t>upto</a:t>
            </a:r>
            <a:r>
              <a:rPr lang="en-US" sz="2000" dirty="0" smtClean="0">
                <a:solidFill>
                  <a:srgbClr val="0000FF"/>
                </a:solidFill>
                <a:latin typeface="Arial" pitchFamily="34" charset="0"/>
                <a:cs typeface="Arial" pitchFamily="34" charset="0"/>
              </a:rPr>
              <a:t> 12/2017 de-worming tablets have been issued the children, and so far 84461 students have been checked and distributed spectacles.</a:t>
            </a:r>
          </a:p>
          <a:p>
            <a:pPr algn="just"/>
            <a:endParaRPr lang="en-US" sz="2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74638"/>
            <a:ext cx="6629400" cy="792162"/>
          </a:xfrm>
        </p:spPr>
        <p:txBody>
          <a:bodyPr>
            <a:normAutofit/>
          </a:bodyPr>
          <a:lstStyle/>
          <a:p>
            <a:r>
              <a:rPr lang="en-US" sz="3000" dirty="0" smtClean="0">
                <a:solidFill>
                  <a:srgbClr val="C00000"/>
                </a:solidFill>
                <a:latin typeface="Arial" pitchFamily="34" charset="0"/>
                <a:cs typeface="Arial" pitchFamily="34" charset="0"/>
              </a:rPr>
              <a:t>Automated Monitoring System </a:t>
            </a:r>
            <a:endParaRPr lang="en-US" sz="3000" dirty="0">
              <a:solidFill>
                <a:srgbClr val="C00000"/>
              </a:solidFill>
              <a:latin typeface="Arial" pitchFamily="34" charset="0"/>
              <a:cs typeface="Arial" pitchFamily="34" charset="0"/>
            </a:endParaRPr>
          </a:p>
        </p:txBody>
      </p:sp>
      <p:sp>
        <p:nvSpPr>
          <p:cNvPr id="3" name="Content Placeholder 2"/>
          <p:cNvSpPr>
            <a:spLocks noGrp="1"/>
          </p:cNvSpPr>
          <p:nvPr>
            <p:ph idx="1"/>
          </p:nvPr>
        </p:nvSpPr>
        <p:spPr>
          <a:xfrm>
            <a:off x="914400" y="1219200"/>
            <a:ext cx="7772400" cy="5029200"/>
          </a:xfrm>
        </p:spPr>
        <p:txBody>
          <a:bodyPr>
            <a:noAutofit/>
          </a:bodyPr>
          <a:lstStyle/>
          <a:p>
            <a:pPr algn="just">
              <a:lnSpc>
                <a:spcPct val="150000"/>
              </a:lnSpc>
            </a:pPr>
            <a:r>
              <a:rPr lang="en-US" sz="2300" dirty="0" smtClean="0">
                <a:solidFill>
                  <a:srgbClr val="0000FF"/>
                </a:solidFill>
                <a:latin typeface="Arial" pitchFamily="34" charset="0"/>
                <a:cs typeface="Arial" pitchFamily="34" charset="0"/>
              </a:rPr>
              <a:t>This system is being implemented from September 2017.</a:t>
            </a:r>
          </a:p>
          <a:p>
            <a:pPr algn="just">
              <a:lnSpc>
                <a:spcPct val="150000"/>
              </a:lnSpc>
            </a:pPr>
            <a:r>
              <a:rPr lang="en-US" sz="2300" dirty="0" smtClean="0">
                <a:solidFill>
                  <a:srgbClr val="0000FF"/>
                </a:solidFill>
                <a:latin typeface="Arial" pitchFamily="34" charset="0"/>
                <a:cs typeface="Arial" pitchFamily="34" charset="0"/>
              </a:rPr>
              <a:t>Nearly 45%  of  H.M. are sending the SMS.</a:t>
            </a:r>
          </a:p>
          <a:p>
            <a:pPr algn="just">
              <a:lnSpc>
                <a:spcPct val="150000"/>
              </a:lnSpc>
            </a:pPr>
            <a:r>
              <a:rPr lang="en-US" sz="2300" dirty="0" smtClean="0">
                <a:solidFill>
                  <a:srgbClr val="0000FF"/>
                </a:solidFill>
                <a:latin typeface="Arial" pitchFamily="34" charset="0"/>
                <a:cs typeface="Arial" pitchFamily="34" charset="0"/>
              </a:rPr>
              <a:t>The School Education Department have been addressed to instruct all the H.M.s to send the SMS regularly.</a:t>
            </a:r>
          </a:p>
          <a:p>
            <a:pPr algn="just">
              <a:lnSpc>
                <a:spcPct val="150000"/>
              </a:lnSpc>
            </a:pPr>
            <a:r>
              <a:rPr lang="en-US" sz="2300" dirty="0" smtClean="0">
                <a:solidFill>
                  <a:srgbClr val="0000FF"/>
                </a:solidFill>
                <a:latin typeface="Arial" pitchFamily="34" charset="0"/>
                <a:cs typeface="Arial" pitchFamily="34" charset="0"/>
              </a:rPr>
              <a:t>The best performing Districts </a:t>
            </a:r>
            <a:r>
              <a:rPr lang="en-US" sz="2300" dirty="0" err="1" smtClean="0">
                <a:solidFill>
                  <a:srgbClr val="0000FF"/>
                </a:solidFill>
                <a:latin typeface="Arial" pitchFamily="34" charset="0"/>
                <a:cs typeface="Arial" pitchFamily="34" charset="0"/>
              </a:rPr>
              <a:t>Tiruvannamalai</a:t>
            </a:r>
            <a:r>
              <a:rPr lang="en-US" sz="2300" dirty="0" smtClean="0">
                <a:solidFill>
                  <a:srgbClr val="0000FF"/>
                </a:solidFill>
                <a:latin typeface="Arial" pitchFamily="34" charset="0"/>
                <a:cs typeface="Arial" pitchFamily="34" charset="0"/>
              </a:rPr>
              <a:t> and Salem have been appreciated and the District Collectors were given appreciation letter.  </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18</a:t>
            </a:fld>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81000"/>
            <a:ext cx="7010400" cy="685800"/>
          </a:xfrm>
        </p:spPr>
        <p:txBody>
          <a:bodyPr>
            <a:normAutofit/>
          </a:bodyPr>
          <a:lstStyle/>
          <a:p>
            <a:pPr>
              <a:defRPr/>
            </a:pPr>
            <a:r>
              <a:rPr lang="en-US" sz="2800" b="1" u="sng" dirty="0" smtClean="0">
                <a:solidFill>
                  <a:srgbClr val="C00000"/>
                </a:solidFill>
                <a:latin typeface="Arial" pitchFamily="34" charset="0"/>
                <a:cs typeface="Arial" pitchFamily="34" charset="0"/>
              </a:rPr>
              <a:t>Expenditure </a:t>
            </a:r>
            <a:r>
              <a:rPr lang="en-US" sz="2800" b="1" u="sng" dirty="0" err="1" smtClean="0">
                <a:solidFill>
                  <a:srgbClr val="C00000"/>
                </a:solidFill>
                <a:latin typeface="Arial" pitchFamily="34" charset="0"/>
                <a:cs typeface="Arial" pitchFamily="34" charset="0"/>
              </a:rPr>
              <a:t>upto</a:t>
            </a:r>
            <a:r>
              <a:rPr lang="en-US" sz="2800" b="1" u="sng" dirty="0" smtClean="0">
                <a:solidFill>
                  <a:srgbClr val="C00000"/>
                </a:solidFill>
                <a:latin typeface="Arial" pitchFamily="34" charset="0"/>
                <a:cs typeface="Arial" pitchFamily="34" charset="0"/>
              </a:rPr>
              <a:t> March  2018</a:t>
            </a:r>
            <a:endParaRPr lang="en-US" sz="2800" dirty="0"/>
          </a:p>
        </p:txBody>
      </p:sp>
      <p:graphicFrame>
        <p:nvGraphicFramePr>
          <p:cNvPr id="5" name="Table 4"/>
          <p:cNvGraphicFramePr>
            <a:graphicFrameLocks noGrp="1"/>
          </p:cNvGraphicFramePr>
          <p:nvPr/>
        </p:nvGraphicFramePr>
        <p:xfrm>
          <a:off x="838199" y="1743075"/>
          <a:ext cx="7315201" cy="4058793"/>
        </p:xfrm>
        <a:graphic>
          <a:graphicData uri="http://schemas.openxmlformats.org/drawingml/2006/table">
            <a:tbl>
              <a:tblPr/>
              <a:tblGrid>
                <a:gridCol w="457200"/>
                <a:gridCol w="2848708"/>
                <a:gridCol w="1723293"/>
                <a:gridCol w="1512276"/>
                <a:gridCol w="773724"/>
              </a:tblGrid>
              <a:tr h="609601">
                <a:tc>
                  <a:txBody>
                    <a:bodyPr/>
                    <a:lstStyle/>
                    <a:p>
                      <a:pPr marL="0" marR="0" algn="ctr">
                        <a:lnSpc>
                          <a:spcPct val="115000"/>
                        </a:lnSpc>
                        <a:spcBef>
                          <a:spcPts val="0"/>
                        </a:spcBef>
                        <a:spcAft>
                          <a:spcPts val="0"/>
                        </a:spcAft>
                      </a:pPr>
                      <a:r>
                        <a:rPr lang="en-US" sz="1800" kern="1200" dirty="0">
                          <a:solidFill>
                            <a:srgbClr val="0000FF"/>
                          </a:solidFill>
                          <a:latin typeface="Arial"/>
                          <a:ea typeface="Times New Roman"/>
                          <a:cs typeface="Times New Roman"/>
                        </a:rPr>
                        <a:t>S.</a:t>
                      </a:r>
                      <a:endParaRPr lang="en-US" sz="1800" dirty="0">
                        <a:solidFill>
                          <a:srgbClr val="0000FF"/>
                        </a:solidFill>
                        <a:latin typeface="Calibri"/>
                        <a:ea typeface="Calibri"/>
                        <a:cs typeface="Times New Roman"/>
                      </a:endParaRPr>
                    </a:p>
                    <a:p>
                      <a:pPr marL="0" marR="0" algn="ctr">
                        <a:lnSpc>
                          <a:spcPct val="115000"/>
                        </a:lnSpc>
                        <a:spcBef>
                          <a:spcPts val="0"/>
                        </a:spcBef>
                        <a:spcAft>
                          <a:spcPts val="0"/>
                        </a:spcAft>
                      </a:pPr>
                      <a:r>
                        <a:rPr lang="en-US" sz="1800" kern="1200" dirty="0">
                          <a:solidFill>
                            <a:srgbClr val="0000FF"/>
                          </a:solidFill>
                          <a:latin typeface="Arial"/>
                          <a:ea typeface="Times New Roman"/>
                          <a:cs typeface="Times New Roman"/>
                        </a:rPr>
                        <a:t>No</a:t>
                      </a:r>
                      <a:r>
                        <a:rPr lang="en-US" sz="1800" kern="1200" dirty="0">
                          <a:solidFill>
                            <a:srgbClr val="0000FF"/>
                          </a:solidFill>
                          <a:latin typeface="Calibri"/>
                          <a:ea typeface="Times New Roman"/>
                          <a:cs typeface="Times New Roman"/>
                        </a:rPr>
                        <a:t> </a:t>
                      </a:r>
                      <a:endParaRPr lang="en-US" sz="1800" dirty="0">
                        <a:solidFill>
                          <a:srgbClr val="0000FF"/>
                        </a:solidFill>
                        <a:latin typeface="Calibri"/>
                        <a:ea typeface="Calibri"/>
                        <a:cs typeface="Times New Roman"/>
                      </a:endParaRPr>
                    </a:p>
                  </a:txBody>
                  <a:tcPr marL="66040" marR="6604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kern="1200" dirty="0">
                          <a:solidFill>
                            <a:srgbClr val="0000FF"/>
                          </a:solidFill>
                          <a:latin typeface="Arial"/>
                          <a:ea typeface="Times New Roman"/>
                          <a:cs typeface="Times New Roman"/>
                        </a:rPr>
                        <a:t>Components</a:t>
                      </a:r>
                      <a:r>
                        <a:rPr lang="en-US" sz="1800" kern="1200" dirty="0">
                          <a:solidFill>
                            <a:srgbClr val="0000FF"/>
                          </a:solidFill>
                          <a:latin typeface="Calibri"/>
                          <a:ea typeface="Times New Roman"/>
                          <a:cs typeface="Times New Roman"/>
                        </a:rPr>
                        <a:t> </a:t>
                      </a:r>
                      <a:endParaRPr lang="en-US" sz="1800" dirty="0">
                        <a:solidFill>
                          <a:srgbClr val="0000FF"/>
                        </a:solidFill>
                        <a:latin typeface="Calibri"/>
                        <a:ea typeface="Calibri"/>
                        <a:cs typeface="Times New Roman"/>
                      </a:endParaRPr>
                    </a:p>
                  </a:txBody>
                  <a:tcPr marL="66040" marR="6604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smtClean="0">
                          <a:solidFill>
                            <a:srgbClr val="0000FF"/>
                          </a:solidFill>
                          <a:latin typeface="Arial" pitchFamily="34" charset="0"/>
                          <a:ea typeface="Calibri"/>
                          <a:cs typeface="Arial" pitchFamily="34" charset="0"/>
                        </a:rPr>
                        <a:t>Fund released</a:t>
                      </a:r>
                      <a:r>
                        <a:rPr lang="en-US" sz="1800" baseline="0" dirty="0" smtClean="0">
                          <a:solidFill>
                            <a:srgbClr val="0000FF"/>
                          </a:solidFill>
                          <a:latin typeface="Arial" pitchFamily="34" charset="0"/>
                          <a:ea typeface="Calibri"/>
                          <a:cs typeface="Arial" pitchFamily="34" charset="0"/>
                        </a:rPr>
                        <a:t> by GOI including OB</a:t>
                      </a:r>
                      <a:endParaRPr lang="en-US" sz="1800" dirty="0">
                        <a:solidFill>
                          <a:srgbClr val="0000FF"/>
                        </a:solidFill>
                        <a:latin typeface="Arial" pitchFamily="34" charset="0"/>
                        <a:ea typeface="Calibri"/>
                        <a:cs typeface="Arial" pitchFamily="34" charset="0"/>
                      </a:endParaRPr>
                    </a:p>
                  </a:txBody>
                  <a:tcPr marL="66040" marR="6604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smtClean="0">
                          <a:solidFill>
                            <a:srgbClr val="0000FF"/>
                          </a:solidFill>
                          <a:latin typeface="Arial" pitchFamily="34" charset="0"/>
                          <a:ea typeface="Calibri"/>
                          <a:cs typeface="Arial" pitchFamily="34" charset="0"/>
                        </a:rPr>
                        <a:t>Expenditure</a:t>
                      </a:r>
                      <a:endParaRPr lang="en-US" sz="1800" dirty="0">
                        <a:solidFill>
                          <a:srgbClr val="0000FF"/>
                        </a:solidFill>
                        <a:latin typeface="Arial" pitchFamily="34" charset="0"/>
                        <a:ea typeface="Calibri"/>
                        <a:cs typeface="Arial" pitchFamily="34" charset="0"/>
                      </a:endParaRPr>
                    </a:p>
                  </a:txBody>
                  <a:tcPr marL="66040" marR="6604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smtClean="0">
                          <a:solidFill>
                            <a:srgbClr val="0000FF"/>
                          </a:solidFill>
                          <a:latin typeface="Arial" pitchFamily="34" charset="0"/>
                          <a:ea typeface="Calibri"/>
                          <a:cs typeface="Arial" pitchFamily="34" charset="0"/>
                        </a:rPr>
                        <a:t>%</a:t>
                      </a:r>
                      <a:endParaRPr lang="en-US" sz="1800" dirty="0">
                        <a:solidFill>
                          <a:srgbClr val="0000FF"/>
                        </a:solidFill>
                        <a:latin typeface="Arial" pitchFamily="34" charset="0"/>
                        <a:ea typeface="Calibri"/>
                        <a:cs typeface="Arial" pitchFamily="34" charset="0"/>
                      </a:endParaRPr>
                    </a:p>
                  </a:txBody>
                  <a:tcPr marL="66040" marR="6604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8740">
                <a:tc>
                  <a:txBody>
                    <a:bodyPr/>
                    <a:lstStyle/>
                    <a:p>
                      <a:pPr marL="0" marR="0" algn="ctr">
                        <a:lnSpc>
                          <a:spcPct val="115000"/>
                        </a:lnSpc>
                        <a:spcBef>
                          <a:spcPts val="0"/>
                        </a:spcBef>
                        <a:spcAft>
                          <a:spcPts val="0"/>
                        </a:spcAft>
                      </a:pPr>
                      <a:r>
                        <a:rPr lang="en-US" sz="1800" kern="1200" dirty="0">
                          <a:solidFill>
                            <a:srgbClr val="0000FF"/>
                          </a:solidFill>
                          <a:latin typeface="Arial"/>
                          <a:ea typeface="Times New Roman"/>
                          <a:cs typeface="Times New Roman"/>
                        </a:rPr>
                        <a:t>1.</a:t>
                      </a:r>
                      <a:r>
                        <a:rPr lang="en-US" sz="1800" kern="1200" dirty="0">
                          <a:solidFill>
                            <a:srgbClr val="0000FF"/>
                          </a:solidFill>
                          <a:latin typeface="Calibri"/>
                          <a:ea typeface="Times New Roman"/>
                          <a:cs typeface="Times New Roman"/>
                        </a:rPr>
                        <a:t> </a:t>
                      </a:r>
                      <a:endParaRPr lang="en-US" sz="1800" dirty="0">
                        <a:solidFill>
                          <a:srgbClr val="0000FF"/>
                        </a:solidFill>
                        <a:latin typeface="Calibri"/>
                        <a:ea typeface="Calibri"/>
                        <a:cs typeface="Times New Roman"/>
                      </a:endParaRPr>
                    </a:p>
                  </a:txBody>
                  <a:tcPr marL="66040" marR="6604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kern="1200" dirty="0">
                          <a:solidFill>
                            <a:srgbClr val="0000FF"/>
                          </a:solidFill>
                          <a:latin typeface="Arial"/>
                          <a:ea typeface="Times New Roman"/>
                          <a:cs typeface="Times New Roman"/>
                        </a:rPr>
                        <a:t>Cost of </a:t>
                      </a:r>
                      <a:r>
                        <a:rPr lang="en-US" sz="1800" kern="1200" dirty="0" err="1">
                          <a:solidFill>
                            <a:srgbClr val="0000FF"/>
                          </a:solidFill>
                          <a:latin typeface="Arial"/>
                          <a:ea typeface="Times New Roman"/>
                          <a:cs typeface="Times New Roman"/>
                        </a:rPr>
                        <a:t>Foodgrains</a:t>
                      </a:r>
                      <a:r>
                        <a:rPr lang="en-US" sz="1800" kern="1200" dirty="0">
                          <a:solidFill>
                            <a:srgbClr val="0000FF"/>
                          </a:solidFill>
                          <a:latin typeface="Arial"/>
                          <a:ea typeface="Times New Roman"/>
                          <a:cs typeface="Times New Roman"/>
                        </a:rPr>
                        <a:t> </a:t>
                      </a:r>
                      <a:endParaRPr lang="en-US" sz="1800" dirty="0">
                        <a:solidFill>
                          <a:srgbClr val="0000FF"/>
                        </a:solidFill>
                        <a:latin typeface="Calibri"/>
                        <a:ea typeface="Calibri"/>
                        <a:cs typeface="Times New Roman"/>
                      </a:endParaRPr>
                    </a:p>
                  </a:txBody>
                  <a:tcPr marL="66040" marR="6604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800" dirty="0" smtClean="0">
                          <a:solidFill>
                            <a:srgbClr val="0000FF"/>
                          </a:solidFill>
                          <a:latin typeface="Arial" pitchFamily="34" charset="0"/>
                          <a:ea typeface="Calibri"/>
                          <a:cs typeface="Arial" pitchFamily="34" charset="0"/>
                        </a:rPr>
                        <a:t>37.82</a:t>
                      </a:r>
                      <a:endParaRPr lang="en-US" sz="1800" dirty="0">
                        <a:solidFill>
                          <a:srgbClr val="0000FF"/>
                        </a:solidFill>
                        <a:latin typeface="Arial" pitchFamily="34" charset="0"/>
                        <a:ea typeface="Calibri"/>
                        <a:cs typeface="Arial" pitchFamily="34" charset="0"/>
                      </a:endParaRPr>
                    </a:p>
                  </a:txBody>
                  <a:tcPr marL="66040" marR="6604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800" dirty="0" smtClean="0">
                          <a:solidFill>
                            <a:srgbClr val="0000FF"/>
                          </a:solidFill>
                          <a:latin typeface="Arial" pitchFamily="34" charset="0"/>
                          <a:ea typeface="Calibri"/>
                          <a:cs typeface="Arial" pitchFamily="34" charset="0"/>
                        </a:rPr>
                        <a:t>25.28</a:t>
                      </a:r>
                      <a:endParaRPr lang="en-US" sz="1800" dirty="0">
                        <a:solidFill>
                          <a:srgbClr val="0000FF"/>
                        </a:solidFill>
                        <a:latin typeface="Arial" pitchFamily="34" charset="0"/>
                        <a:ea typeface="Calibri"/>
                        <a:cs typeface="Arial" pitchFamily="34" charset="0"/>
                      </a:endParaRPr>
                    </a:p>
                  </a:txBody>
                  <a:tcPr marL="66040" marR="6604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smtClean="0">
                          <a:solidFill>
                            <a:srgbClr val="0000FF"/>
                          </a:solidFill>
                          <a:latin typeface="Arial" pitchFamily="34" charset="0"/>
                          <a:ea typeface="Calibri"/>
                          <a:cs typeface="Arial" pitchFamily="34" charset="0"/>
                        </a:rPr>
                        <a:t>67</a:t>
                      </a:r>
                      <a:endParaRPr lang="en-US" sz="1800" dirty="0">
                        <a:solidFill>
                          <a:srgbClr val="0000FF"/>
                        </a:solidFill>
                        <a:latin typeface="Arial" pitchFamily="34" charset="0"/>
                        <a:ea typeface="Calibri"/>
                        <a:cs typeface="Arial" pitchFamily="34" charset="0"/>
                      </a:endParaRPr>
                    </a:p>
                  </a:txBody>
                  <a:tcPr marL="66040" marR="6604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6904">
                <a:tc>
                  <a:txBody>
                    <a:bodyPr/>
                    <a:lstStyle/>
                    <a:p>
                      <a:pPr marL="0" marR="0" algn="ctr">
                        <a:lnSpc>
                          <a:spcPct val="115000"/>
                        </a:lnSpc>
                        <a:spcBef>
                          <a:spcPts val="0"/>
                        </a:spcBef>
                        <a:spcAft>
                          <a:spcPts val="0"/>
                        </a:spcAft>
                      </a:pPr>
                      <a:r>
                        <a:rPr lang="en-US" sz="1800" kern="1200">
                          <a:solidFill>
                            <a:srgbClr val="0000FF"/>
                          </a:solidFill>
                          <a:latin typeface="Arial"/>
                          <a:ea typeface="Times New Roman"/>
                          <a:cs typeface="Times New Roman"/>
                        </a:rPr>
                        <a:t>2.</a:t>
                      </a:r>
                      <a:r>
                        <a:rPr lang="en-US" sz="1800" kern="1200">
                          <a:solidFill>
                            <a:srgbClr val="0000FF"/>
                          </a:solidFill>
                          <a:latin typeface="Calibri"/>
                          <a:ea typeface="Times New Roman"/>
                          <a:cs typeface="Times New Roman"/>
                        </a:rPr>
                        <a:t> </a:t>
                      </a:r>
                      <a:endParaRPr lang="en-US" sz="1800">
                        <a:solidFill>
                          <a:srgbClr val="0000FF"/>
                        </a:solidFill>
                        <a:latin typeface="Calibri"/>
                        <a:ea typeface="Calibri"/>
                        <a:cs typeface="Times New Roman"/>
                      </a:endParaRPr>
                    </a:p>
                  </a:txBody>
                  <a:tcPr marL="66040" marR="6604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kern="1200" dirty="0">
                          <a:solidFill>
                            <a:srgbClr val="0000FF"/>
                          </a:solidFill>
                          <a:latin typeface="Arial"/>
                          <a:ea typeface="Times New Roman"/>
                          <a:cs typeface="Times New Roman"/>
                        </a:rPr>
                        <a:t>Cooking Cost</a:t>
                      </a:r>
                      <a:r>
                        <a:rPr lang="en-US" sz="1800" kern="1200" dirty="0">
                          <a:solidFill>
                            <a:srgbClr val="0000FF"/>
                          </a:solidFill>
                          <a:latin typeface="Calibri"/>
                          <a:ea typeface="Times New Roman"/>
                          <a:cs typeface="Times New Roman"/>
                        </a:rPr>
                        <a:t> </a:t>
                      </a:r>
                      <a:endParaRPr lang="en-US" sz="1800" dirty="0">
                        <a:solidFill>
                          <a:srgbClr val="0000FF"/>
                        </a:solidFill>
                        <a:latin typeface="Calibri"/>
                        <a:ea typeface="Calibri"/>
                        <a:cs typeface="Times New Roman"/>
                      </a:endParaRPr>
                    </a:p>
                  </a:txBody>
                  <a:tcPr marL="66040" marR="6604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800" dirty="0" smtClean="0">
                          <a:solidFill>
                            <a:srgbClr val="0000FF"/>
                          </a:solidFill>
                          <a:latin typeface="Arial" pitchFamily="34" charset="0"/>
                          <a:ea typeface="Calibri"/>
                          <a:cs typeface="Arial" pitchFamily="34" charset="0"/>
                        </a:rPr>
                        <a:t>312.17</a:t>
                      </a:r>
                      <a:endParaRPr lang="en-US" sz="1800" dirty="0">
                        <a:solidFill>
                          <a:srgbClr val="0000FF"/>
                        </a:solidFill>
                        <a:latin typeface="Arial" pitchFamily="34" charset="0"/>
                        <a:ea typeface="Calibri"/>
                        <a:cs typeface="Arial" pitchFamily="34" charset="0"/>
                      </a:endParaRPr>
                    </a:p>
                  </a:txBody>
                  <a:tcPr marL="66040" marR="6604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800" dirty="0" smtClean="0">
                          <a:solidFill>
                            <a:srgbClr val="0000FF"/>
                          </a:solidFill>
                          <a:latin typeface="Arial" pitchFamily="34" charset="0"/>
                          <a:ea typeface="Calibri"/>
                          <a:cs typeface="Arial" pitchFamily="34" charset="0"/>
                        </a:rPr>
                        <a:t>307.25</a:t>
                      </a:r>
                      <a:endParaRPr lang="en-US" sz="1800" dirty="0">
                        <a:solidFill>
                          <a:srgbClr val="0000FF"/>
                        </a:solidFill>
                        <a:latin typeface="Arial" pitchFamily="34" charset="0"/>
                        <a:ea typeface="Calibri"/>
                        <a:cs typeface="Arial" pitchFamily="34" charset="0"/>
                      </a:endParaRPr>
                    </a:p>
                  </a:txBody>
                  <a:tcPr marL="66040" marR="6604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smtClean="0">
                          <a:solidFill>
                            <a:srgbClr val="0000FF"/>
                          </a:solidFill>
                          <a:latin typeface="Arial" pitchFamily="34" charset="0"/>
                          <a:ea typeface="Calibri"/>
                          <a:cs typeface="Arial" pitchFamily="34" charset="0"/>
                        </a:rPr>
                        <a:t>98</a:t>
                      </a:r>
                      <a:endParaRPr lang="en-US" sz="1800" dirty="0">
                        <a:solidFill>
                          <a:srgbClr val="0000FF"/>
                        </a:solidFill>
                        <a:latin typeface="Arial" pitchFamily="34" charset="0"/>
                        <a:ea typeface="Calibri"/>
                        <a:cs typeface="Arial" pitchFamily="34" charset="0"/>
                      </a:endParaRPr>
                    </a:p>
                  </a:txBody>
                  <a:tcPr marL="66040" marR="6604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5108">
                <a:tc>
                  <a:txBody>
                    <a:bodyPr/>
                    <a:lstStyle/>
                    <a:p>
                      <a:pPr marL="0" marR="0" algn="ctr">
                        <a:lnSpc>
                          <a:spcPct val="115000"/>
                        </a:lnSpc>
                        <a:spcBef>
                          <a:spcPts val="0"/>
                        </a:spcBef>
                        <a:spcAft>
                          <a:spcPts val="0"/>
                        </a:spcAft>
                      </a:pPr>
                      <a:r>
                        <a:rPr lang="en-US" sz="1800" kern="1200">
                          <a:solidFill>
                            <a:srgbClr val="0000FF"/>
                          </a:solidFill>
                          <a:latin typeface="Arial"/>
                          <a:ea typeface="Times New Roman"/>
                          <a:cs typeface="Times New Roman"/>
                        </a:rPr>
                        <a:t>3.</a:t>
                      </a:r>
                      <a:r>
                        <a:rPr lang="en-US" sz="1800" kern="1200">
                          <a:solidFill>
                            <a:srgbClr val="0000FF"/>
                          </a:solidFill>
                          <a:latin typeface="Calibri"/>
                          <a:ea typeface="Times New Roman"/>
                          <a:cs typeface="Times New Roman"/>
                        </a:rPr>
                        <a:t> </a:t>
                      </a:r>
                      <a:endParaRPr lang="en-US" sz="1800">
                        <a:solidFill>
                          <a:srgbClr val="0000FF"/>
                        </a:solidFill>
                        <a:latin typeface="Calibri"/>
                        <a:ea typeface="Calibri"/>
                        <a:cs typeface="Times New Roman"/>
                      </a:endParaRPr>
                    </a:p>
                  </a:txBody>
                  <a:tcPr marL="66040" marR="6604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kern="1200" dirty="0">
                          <a:solidFill>
                            <a:srgbClr val="0000FF"/>
                          </a:solidFill>
                          <a:latin typeface="Arial"/>
                          <a:ea typeface="Times New Roman"/>
                          <a:cs typeface="Times New Roman"/>
                        </a:rPr>
                        <a:t>Honorarium to cook-cum-helper</a:t>
                      </a:r>
                      <a:r>
                        <a:rPr lang="en-US" sz="1800" kern="1200" dirty="0">
                          <a:solidFill>
                            <a:srgbClr val="0000FF"/>
                          </a:solidFill>
                          <a:latin typeface="Calibri"/>
                          <a:ea typeface="Times New Roman"/>
                          <a:cs typeface="Times New Roman"/>
                        </a:rPr>
                        <a:t> </a:t>
                      </a:r>
                      <a:endParaRPr lang="en-US" sz="1800" dirty="0">
                        <a:solidFill>
                          <a:srgbClr val="0000FF"/>
                        </a:solidFill>
                        <a:latin typeface="Calibri"/>
                        <a:ea typeface="Calibri"/>
                        <a:cs typeface="Times New Roman"/>
                      </a:endParaRPr>
                    </a:p>
                  </a:txBody>
                  <a:tcPr marL="66040" marR="6604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800" dirty="0" smtClean="0">
                          <a:solidFill>
                            <a:srgbClr val="0000FF"/>
                          </a:solidFill>
                          <a:latin typeface="Arial" pitchFamily="34" charset="0"/>
                          <a:ea typeface="Calibri"/>
                          <a:cs typeface="Arial" pitchFamily="34" charset="0"/>
                        </a:rPr>
                        <a:t>76.88</a:t>
                      </a:r>
                      <a:endParaRPr lang="en-US" sz="1800" dirty="0">
                        <a:solidFill>
                          <a:srgbClr val="0000FF"/>
                        </a:solidFill>
                        <a:latin typeface="Arial" pitchFamily="34" charset="0"/>
                        <a:ea typeface="Calibri"/>
                        <a:cs typeface="Arial" pitchFamily="34" charset="0"/>
                      </a:endParaRPr>
                    </a:p>
                  </a:txBody>
                  <a:tcPr marL="66040" marR="6604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800" dirty="0" smtClean="0">
                          <a:solidFill>
                            <a:srgbClr val="0000FF"/>
                          </a:solidFill>
                          <a:latin typeface="Arial" pitchFamily="34" charset="0"/>
                          <a:ea typeface="Calibri"/>
                          <a:cs typeface="Arial" pitchFamily="34" charset="0"/>
                        </a:rPr>
                        <a:t>76.88</a:t>
                      </a:r>
                      <a:endParaRPr lang="en-US" sz="1800" dirty="0">
                        <a:solidFill>
                          <a:srgbClr val="0000FF"/>
                        </a:solidFill>
                        <a:latin typeface="Arial" pitchFamily="34" charset="0"/>
                        <a:ea typeface="Calibri"/>
                        <a:cs typeface="Arial" pitchFamily="34" charset="0"/>
                      </a:endParaRPr>
                    </a:p>
                  </a:txBody>
                  <a:tcPr marL="66040" marR="6604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smtClean="0">
                          <a:solidFill>
                            <a:srgbClr val="0000FF"/>
                          </a:solidFill>
                          <a:latin typeface="Arial" pitchFamily="34" charset="0"/>
                          <a:ea typeface="Calibri"/>
                          <a:cs typeface="Arial" pitchFamily="34" charset="0"/>
                        </a:rPr>
                        <a:t>100</a:t>
                      </a:r>
                      <a:endParaRPr lang="en-US" sz="1800" dirty="0">
                        <a:solidFill>
                          <a:srgbClr val="0000FF"/>
                        </a:solidFill>
                        <a:latin typeface="Arial" pitchFamily="34" charset="0"/>
                        <a:ea typeface="Calibri"/>
                        <a:cs typeface="Arial" pitchFamily="34" charset="0"/>
                      </a:endParaRPr>
                    </a:p>
                  </a:txBody>
                  <a:tcPr marL="66040" marR="6604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5235">
                <a:tc>
                  <a:txBody>
                    <a:bodyPr/>
                    <a:lstStyle/>
                    <a:p>
                      <a:pPr marL="0" marR="0" algn="ctr">
                        <a:lnSpc>
                          <a:spcPct val="115000"/>
                        </a:lnSpc>
                        <a:spcBef>
                          <a:spcPts val="0"/>
                        </a:spcBef>
                        <a:spcAft>
                          <a:spcPts val="0"/>
                        </a:spcAft>
                      </a:pPr>
                      <a:r>
                        <a:rPr lang="en-US" sz="1800" kern="1200">
                          <a:solidFill>
                            <a:srgbClr val="0000FF"/>
                          </a:solidFill>
                          <a:latin typeface="Arial"/>
                          <a:ea typeface="Times New Roman"/>
                          <a:cs typeface="Times New Roman"/>
                        </a:rPr>
                        <a:t>4.</a:t>
                      </a:r>
                      <a:r>
                        <a:rPr lang="en-US" sz="1800" kern="1200">
                          <a:solidFill>
                            <a:srgbClr val="0000FF"/>
                          </a:solidFill>
                          <a:latin typeface="Calibri"/>
                          <a:ea typeface="Times New Roman"/>
                          <a:cs typeface="Times New Roman"/>
                        </a:rPr>
                        <a:t> </a:t>
                      </a:r>
                      <a:endParaRPr lang="en-US" sz="1800">
                        <a:solidFill>
                          <a:srgbClr val="0000FF"/>
                        </a:solidFill>
                        <a:latin typeface="Calibri"/>
                        <a:ea typeface="Calibri"/>
                        <a:cs typeface="Times New Roman"/>
                      </a:endParaRPr>
                    </a:p>
                  </a:txBody>
                  <a:tcPr marL="66040" marR="6604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kern="1200" dirty="0">
                          <a:solidFill>
                            <a:srgbClr val="0000FF"/>
                          </a:solidFill>
                          <a:latin typeface="Arial"/>
                          <a:ea typeface="Times New Roman"/>
                          <a:cs typeface="Times New Roman"/>
                        </a:rPr>
                        <a:t>Transport Assistance</a:t>
                      </a:r>
                      <a:r>
                        <a:rPr lang="en-US" sz="1800" kern="1200" dirty="0">
                          <a:solidFill>
                            <a:srgbClr val="0000FF"/>
                          </a:solidFill>
                          <a:latin typeface="Calibri"/>
                          <a:ea typeface="Times New Roman"/>
                          <a:cs typeface="Times New Roman"/>
                        </a:rPr>
                        <a:t> </a:t>
                      </a:r>
                      <a:endParaRPr lang="en-US" sz="1800" dirty="0">
                        <a:solidFill>
                          <a:srgbClr val="0000FF"/>
                        </a:solidFill>
                        <a:latin typeface="Calibri"/>
                        <a:ea typeface="Calibri"/>
                        <a:cs typeface="Times New Roman"/>
                      </a:endParaRPr>
                    </a:p>
                  </a:txBody>
                  <a:tcPr marL="66040" marR="6604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800" dirty="0" smtClean="0">
                          <a:solidFill>
                            <a:srgbClr val="0000FF"/>
                          </a:solidFill>
                          <a:latin typeface="Arial" pitchFamily="34" charset="0"/>
                          <a:ea typeface="Calibri"/>
                          <a:cs typeface="Arial" pitchFamily="34" charset="0"/>
                        </a:rPr>
                        <a:t>9.45</a:t>
                      </a:r>
                      <a:endParaRPr lang="en-US" sz="1800" dirty="0">
                        <a:solidFill>
                          <a:srgbClr val="0000FF"/>
                        </a:solidFill>
                        <a:latin typeface="Arial" pitchFamily="34" charset="0"/>
                        <a:ea typeface="Calibri"/>
                        <a:cs typeface="Arial" pitchFamily="34" charset="0"/>
                      </a:endParaRPr>
                    </a:p>
                  </a:txBody>
                  <a:tcPr marL="66040" marR="6604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800" dirty="0" smtClean="0">
                          <a:solidFill>
                            <a:srgbClr val="0000FF"/>
                          </a:solidFill>
                          <a:latin typeface="Arial" pitchFamily="34" charset="0"/>
                          <a:ea typeface="Calibri"/>
                          <a:cs typeface="Arial" pitchFamily="34" charset="0"/>
                        </a:rPr>
                        <a:t>5.13</a:t>
                      </a:r>
                      <a:endParaRPr lang="en-US" sz="1800" dirty="0">
                        <a:solidFill>
                          <a:srgbClr val="0000FF"/>
                        </a:solidFill>
                        <a:latin typeface="Arial" pitchFamily="34" charset="0"/>
                        <a:ea typeface="Calibri"/>
                        <a:cs typeface="Arial" pitchFamily="34" charset="0"/>
                      </a:endParaRPr>
                    </a:p>
                  </a:txBody>
                  <a:tcPr marL="66040" marR="6604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800" dirty="0" smtClean="0">
                          <a:solidFill>
                            <a:srgbClr val="0000FF"/>
                          </a:solidFill>
                          <a:latin typeface="Arial" pitchFamily="34" charset="0"/>
                          <a:ea typeface="Calibri"/>
                          <a:cs typeface="Arial" pitchFamily="34" charset="0"/>
                        </a:rPr>
                        <a:t>54</a:t>
                      </a:r>
                      <a:endParaRPr lang="en-US" sz="1800" dirty="0">
                        <a:solidFill>
                          <a:srgbClr val="0000FF"/>
                        </a:solidFill>
                        <a:latin typeface="Arial" pitchFamily="34" charset="0"/>
                        <a:ea typeface="Calibri"/>
                        <a:cs typeface="Arial" pitchFamily="34" charset="0"/>
                      </a:endParaRPr>
                    </a:p>
                  </a:txBody>
                  <a:tcPr marL="66040" marR="6604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9545">
                <a:tc>
                  <a:txBody>
                    <a:bodyPr/>
                    <a:lstStyle/>
                    <a:p>
                      <a:pPr marL="0" marR="0" algn="ctr">
                        <a:lnSpc>
                          <a:spcPct val="115000"/>
                        </a:lnSpc>
                        <a:spcBef>
                          <a:spcPts val="0"/>
                        </a:spcBef>
                        <a:spcAft>
                          <a:spcPts val="0"/>
                        </a:spcAft>
                      </a:pPr>
                      <a:r>
                        <a:rPr lang="en-US" sz="1800" kern="1200" dirty="0">
                          <a:solidFill>
                            <a:srgbClr val="0000FF"/>
                          </a:solidFill>
                          <a:latin typeface="Arial"/>
                          <a:ea typeface="Times New Roman"/>
                          <a:cs typeface="Times New Roman"/>
                        </a:rPr>
                        <a:t>5.</a:t>
                      </a:r>
                      <a:r>
                        <a:rPr lang="en-US" sz="1800" kern="1200" dirty="0">
                          <a:solidFill>
                            <a:srgbClr val="0000FF"/>
                          </a:solidFill>
                          <a:latin typeface="Calibri"/>
                          <a:ea typeface="Times New Roman"/>
                          <a:cs typeface="Times New Roman"/>
                        </a:rPr>
                        <a:t> </a:t>
                      </a:r>
                      <a:endParaRPr lang="en-US" sz="1800" dirty="0">
                        <a:solidFill>
                          <a:srgbClr val="0000FF"/>
                        </a:solidFill>
                        <a:latin typeface="Calibri"/>
                        <a:ea typeface="Calibri"/>
                        <a:cs typeface="Times New Roman"/>
                      </a:endParaRPr>
                    </a:p>
                  </a:txBody>
                  <a:tcPr marL="66040" marR="6604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kern="1200" dirty="0">
                          <a:solidFill>
                            <a:srgbClr val="0000FF"/>
                          </a:solidFill>
                          <a:latin typeface="Arial"/>
                          <a:ea typeface="Times New Roman"/>
                          <a:cs typeface="Times New Roman"/>
                        </a:rPr>
                        <a:t>MME</a:t>
                      </a:r>
                      <a:endParaRPr lang="en-US" sz="1800" dirty="0">
                        <a:solidFill>
                          <a:srgbClr val="0000FF"/>
                        </a:solidFill>
                        <a:latin typeface="Calibri"/>
                        <a:ea typeface="Calibri"/>
                        <a:cs typeface="Times New Roman"/>
                      </a:endParaRPr>
                    </a:p>
                  </a:txBody>
                  <a:tcPr marL="66040" marR="6604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800" dirty="0" smtClean="0">
                          <a:solidFill>
                            <a:srgbClr val="0000FF"/>
                          </a:solidFill>
                          <a:latin typeface="Arial" pitchFamily="34" charset="0"/>
                          <a:ea typeface="Calibri"/>
                          <a:cs typeface="Arial" pitchFamily="34" charset="0"/>
                        </a:rPr>
                        <a:t>7.85</a:t>
                      </a:r>
                      <a:endParaRPr lang="en-US" sz="1800" dirty="0">
                        <a:solidFill>
                          <a:srgbClr val="0000FF"/>
                        </a:solidFill>
                        <a:latin typeface="Arial" pitchFamily="34" charset="0"/>
                        <a:ea typeface="Calibri"/>
                        <a:cs typeface="Arial" pitchFamily="34" charset="0"/>
                      </a:endParaRPr>
                    </a:p>
                  </a:txBody>
                  <a:tcPr marL="66040" marR="6604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800" dirty="0" smtClean="0">
                          <a:solidFill>
                            <a:srgbClr val="0000FF"/>
                          </a:solidFill>
                          <a:latin typeface="Arial" pitchFamily="34" charset="0"/>
                          <a:ea typeface="Calibri"/>
                          <a:cs typeface="Arial" pitchFamily="34" charset="0"/>
                        </a:rPr>
                        <a:t>7.85</a:t>
                      </a:r>
                      <a:endParaRPr lang="en-US" sz="1800" dirty="0">
                        <a:solidFill>
                          <a:srgbClr val="0000FF"/>
                        </a:solidFill>
                        <a:latin typeface="Arial" pitchFamily="34" charset="0"/>
                        <a:ea typeface="Calibri"/>
                        <a:cs typeface="Arial" pitchFamily="34" charset="0"/>
                      </a:endParaRPr>
                    </a:p>
                  </a:txBody>
                  <a:tcPr marL="66040" marR="6604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smtClean="0">
                          <a:solidFill>
                            <a:srgbClr val="0000FF"/>
                          </a:solidFill>
                          <a:latin typeface="Arial" pitchFamily="34" charset="0"/>
                          <a:ea typeface="Calibri"/>
                          <a:cs typeface="Arial" pitchFamily="34" charset="0"/>
                        </a:rPr>
                        <a:t>100</a:t>
                      </a:r>
                      <a:endParaRPr lang="en-US" sz="1800" dirty="0">
                        <a:solidFill>
                          <a:srgbClr val="0000FF"/>
                        </a:solidFill>
                        <a:latin typeface="Arial" pitchFamily="34" charset="0"/>
                        <a:ea typeface="Calibri"/>
                        <a:cs typeface="Arial" pitchFamily="34" charset="0"/>
                      </a:endParaRPr>
                    </a:p>
                  </a:txBody>
                  <a:tcPr marL="66040" marR="6604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1979">
                <a:tc>
                  <a:txBody>
                    <a:bodyPr/>
                    <a:lstStyle/>
                    <a:p>
                      <a:pPr>
                        <a:lnSpc>
                          <a:spcPct val="115000"/>
                        </a:lnSpc>
                      </a:pPr>
                      <a:endParaRPr lang="en-US" sz="1800" dirty="0">
                        <a:solidFill>
                          <a:srgbClr val="0000FF"/>
                        </a:solidFill>
                        <a:latin typeface="Calibri"/>
                        <a:ea typeface="Times New Roman"/>
                        <a:cs typeface="Times New Roman"/>
                      </a:endParaRPr>
                    </a:p>
                  </a:txBody>
                  <a:tcPr marL="66040" marR="6604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kern="1200" dirty="0">
                          <a:solidFill>
                            <a:srgbClr val="0000FF"/>
                          </a:solidFill>
                          <a:latin typeface="Arial"/>
                          <a:ea typeface="Times New Roman"/>
                          <a:cs typeface="Times New Roman"/>
                        </a:rPr>
                        <a:t>Total </a:t>
                      </a:r>
                      <a:endParaRPr lang="en-US" sz="1800" dirty="0">
                        <a:solidFill>
                          <a:srgbClr val="0000FF"/>
                        </a:solidFill>
                        <a:latin typeface="Calibri"/>
                        <a:ea typeface="Calibri"/>
                        <a:cs typeface="Times New Roman"/>
                      </a:endParaRPr>
                    </a:p>
                  </a:txBody>
                  <a:tcPr marL="66040" marR="6604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800" b="1" kern="1200" dirty="0" smtClean="0">
                          <a:solidFill>
                            <a:srgbClr val="0000FF"/>
                          </a:solidFill>
                          <a:latin typeface="Arial" pitchFamily="34" charset="0"/>
                          <a:ea typeface="Times New Roman"/>
                          <a:cs typeface="Arial" pitchFamily="34" charset="0"/>
                        </a:rPr>
                        <a:t>444.17</a:t>
                      </a:r>
                    </a:p>
                  </a:txBody>
                  <a:tcPr marL="66040" marR="6604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800" b="1" kern="1200" dirty="0" smtClean="0">
                          <a:solidFill>
                            <a:srgbClr val="0000FF"/>
                          </a:solidFill>
                          <a:latin typeface="Arial" pitchFamily="34" charset="0"/>
                          <a:ea typeface="Times New Roman"/>
                          <a:cs typeface="Arial" pitchFamily="34" charset="0"/>
                        </a:rPr>
                        <a:t>422.39</a:t>
                      </a:r>
                    </a:p>
                  </a:txBody>
                  <a:tcPr marL="66040" marR="6604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kern="1200" dirty="0" smtClean="0">
                          <a:solidFill>
                            <a:srgbClr val="0000FF"/>
                          </a:solidFill>
                          <a:latin typeface="Arial" pitchFamily="34" charset="0"/>
                          <a:ea typeface="Times New Roman"/>
                          <a:cs typeface="Arial" pitchFamily="34" charset="0"/>
                        </a:rPr>
                        <a:t>93</a:t>
                      </a:r>
                    </a:p>
                  </a:txBody>
                  <a:tcPr marL="66040" marR="6604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Slide Number Placeholder 5"/>
          <p:cNvSpPr>
            <a:spLocks noGrp="1"/>
          </p:cNvSpPr>
          <p:nvPr>
            <p:ph type="sldNum" sz="quarter" idx="12"/>
          </p:nvPr>
        </p:nvSpPr>
        <p:spPr/>
        <p:txBody>
          <a:bodyPr/>
          <a:lstStyle/>
          <a:p>
            <a:fld id="{B6F15528-21DE-4FAA-801E-634DDDAF4B2B}" type="slidenum">
              <a:rPr lang="en-US" smtClean="0"/>
              <a:pPr/>
              <a:t>19</a:t>
            </a:fld>
            <a:endParaRPr lang="en-US"/>
          </a:p>
        </p:txBody>
      </p:sp>
      <p:sp>
        <p:nvSpPr>
          <p:cNvPr id="7" name="TextBox 6"/>
          <p:cNvSpPr txBox="1"/>
          <p:nvPr/>
        </p:nvSpPr>
        <p:spPr>
          <a:xfrm>
            <a:off x="6629400" y="1230868"/>
            <a:ext cx="1295400" cy="369332"/>
          </a:xfrm>
          <a:prstGeom prst="rect">
            <a:avLst/>
          </a:prstGeom>
          <a:noFill/>
        </p:spPr>
        <p:txBody>
          <a:bodyPr wrap="square" rtlCol="0">
            <a:spAutoFit/>
          </a:bodyPr>
          <a:lstStyle/>
          <a:p>
            <a:r>
              <a:rPr lang="en-US" dirty="0" smtClean="0">
                <a:solidFill>
                  <a:srgbClr val="FF0000"/>
                </a:solidFill>
              </a:rPr>
              <a:t>Rs in </a:t>
            </a:r>
            <a:r>
              <a:rPr lang="en-US" dirty="0" err="1" smtClean="0">
                <a:solidFill>
                  <a:srgbClr val="FF0000"/>
                </a:solidFill>
              </a:rPr>
              <a:t>crore</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ctrTitle"/>
          </p:nvPr>
        </p:nvSpPr>
        <p:spPr>
          <a:xfrm>
            <a:off x="1600200" y="381000"/>
            <a:ext cx="5867400" cy="457200"/>
          </a:xfrm>
          <a:ln>
            <a:solidFill>
              <a:schemeClr val="bg1"/>
            </a:solidFill>
          </a:ln>
        </p:spPr>
        <p:txBody>
          <a:bodyPr/>
          <a:lstStyle/>
          <a:p>
            <a:pPr eaLnBrk="1" hangingPunct="1"/>
            <a:r>
              <a:rPr lang="en-US" sz="2400" b="1" dirty="0" smtClean="0">
                <a:solidFill>
                  <a:srgbClr val="C00000"/>
                </a:solidFill>
                <a:latin typeface="+mn-lt"/>
                <a:cs typeface="Arial" charset="0"/>
              </a:rPr>
              <a:t>Salient features of the scheme</a:t>
            </a:r>
          </a:p>
        </p:txBody>
      </p:sp>
      <p:sp>
        <p:nvSpPr>
          <p:cNvPr id="4" name="Slide Number Placeholder 3"/>
          <p:cNvSpPr>
            <a:spLocks noGrp="1"/>
          </p:cNvSpPr>
          <p:nvPr>
            <p:ph type="sldNum" sz="quarter" idx="12"/>
          </p:nvPr>
        </p:nvSpPr>
        <p:spPr>
          <a:xfrm>
            <a:off x="6934200" y="6356350"/>
            <a:ext cx="2133600" cy="365125"/>
          </a:xfrm>
        </p:spPr>
        <p:txBody>
          <a:bodyPr/>
          <a:lstStyle/>
          <a:p>
            <a:pPr>
              <a:defRPr/>
            </a:pPr>
            <a:fld id="{E202EE00-3D1C-48BF-B4E1-6F83E97356F3}" type="slidenum">
              <a:rPr lang="en-US"/>
              <a:pPr>
                <a:defRPr/>
              </a:pPr>
              <a:t>2</a:t>
            </a:fld>
            <a:endParaRPr lang="en-US"/>
          </a:p>
        </p:txBody>
      </p:sp>
      <p:sp>
        <p:nvSpPr>
          <p:cNvPr id="6" name="TextBox 5"/>
          <p:cNvSpPr txBox="1"/>
          <p:nvPr/>
        </p:nvSpPr>
        <p:spPr>
          <a:xfrm>
            <a:off x="457200" y="1202353"/>
            <a:ext cx="8458200" cy="4893647"/>
          </a:xfrm>
          <a:prstGeom prst="rect">
            <a:avLst/>
          </a:prstGeom>
          <a:noFill/>
          <a:ln>
            <a:solidFill>
              <a:schemeClr val="tx1"/>
            </a:solidFill>
          </a:ln>
        </p:spPr>
        <p:txBody>
          <a:bodyPr wrap="square">
            <a:spAutoFit/>
          </a:bodyPr>
          <a:lstStyle/>
          <a:p>
            <a:pPr marL="457200" indent="-457200" algn="just">
              <a:buClr>
                <a:srgbClr val="FF0000"/>
              </a:buClr>
              <a:buFont typeface="Wingdings" pitchFamily="2" charset="2"/>
              <a:buChar char="Ø"/>
              <a:defRPr/>
            </a:pPr>
            <a:r>
              <a:rPr lang="en-US" sz="2400" dirty="0" smtClean="0">
                <a:solidFill>
                  <a:srgbClr val="0000FF"/>
                </a:solidFill>
                <a:cs typeface="Arial" pitchFamily="34" charset="0"/>
              </a:rPr>
              <a:t>Across the State of Tamil Nadu, </a:t>
            </a:r>
            <a:r>
              <a:rPr lang="en-US" sz="2400" b="1" dirty="0" smtClean="0">
                <a:solidFill>
                  <a:srgbClr val="FF0000"/>
                </a:solidFill>
                <a:cs typeface="Arial" pitchFamily="34" charset="0"/>
              </a:rPr>
              <a:t>43,205</a:t>
            </a:r>
            <a:r>
              <a:rPr lang="en-US" sz="2400" dirty="0" smtClean="0">
                <a:solidFill>
                  <a:srgbClr val="FF0000"/>
                </a:solidFill>
                <a:cs typeface="Arial" pitchFamily="34" charset="0"/>
              </a:rPr>
              <a:t> </a:t>
            </a:r>
            <a:r>
              <a:rPr lang="en-US" sz="2400" dirty="0" smtClean="0">
                <a:solidFill>
                  <a:srgbClr val="0000FF"/>
                </a:solidFill>
                <a:cs typeface="Arial" pitchFamily="34" charset="0"/>
              </a:rPr>
              <a:t>Noon Meal </a:t>
            </a:r>
            <a:r>
              <a:rPr lang="en-US" sz="2400" dirty="0" err="1" smtClean="0">
                <a:solidFill>
                  <a:srgbClr val="0000FF"/>
                </a:solidFill>
                <a:cs typeface="Arial" pitchFamily="34" charset="0"/>
              </a:rPr>
              <a:t>Centres</a:t>
            </a:r>
            <a:endParaRPr lang="en-US" sz="2400" dirty="0" smtClean="0">
              <a:solidFill>
                <a:srgbClr val="0000FF"/>
              </a:solidFill>
              <a:cs typeface="Arial" pitchFamily="34" charset="0"/>
            </a:endParaRPr>
          </a:p>
          <a:p>
            <a:pPr marL="457200" indent="-457200" algn="just" fontAlgn="auto">
              <a:spcBef>
                <a:spcPts val="0"/>
              </a:spcBef>
              <a:spcAft>
                <a:spcPts val="0"/>
              </a:spcAft>
              <a:buClr>
                <a:srgbClr val="FF0000"/>
              </a:buClr>
              <a:buFont typeface="Wingdings" pitchFamily="2" charset="2"/>
              <a:buChar char="Ø"/>
              <a:defRPr/>
            </a:pPr>
            <a:endParaRPr lang="en-US" sz="2400" dirty="0" smtClean="0">
              <a:solidFill>
                <a:srgbClr val="0000FF"/>
              </a:solidFill>
              <a:latin typeface="+mn-lt"/>
              <a:cs typeface="Arial" pitchFamily="34" charset="0"/>
            </a:endParaRPr>
          </a:p>
          <a:p>
            <a:pPr marL="457200" indent="-457200" algn="just">
              <a:buClr>
                <a:srgbClr val="FF0000"/>
              </a:buClr>
              <a:buFont typeface="Wingdings" pitchFamily="2" charset="2"/>
              <a:buChar char="Ø"/>
              <a:defRPr/>
            </a:pPr>
            <a:r>
              <a:rPr lang="en-US" sz="2400" b="1" dirty="0" smtClean="0">
                <a:solidFill>
                  <a:srgbClr val="FF0000"/>
                </a:solidFill>
                <a:cs typeface="Arial" pitchFamily="34" charset="0"/>
              </a:rPr>
              <a:t>1,28,130</a:t>
            </a:r>
            <a:r>
              <a:rPr lang="en-US" sz="2400" b="1" dirty="0" smtClean="0">
                <a:solidFill>
                  <a:srgbClr val="0000FF"/>
                </a:solidFill>
                <a:cs typeface="Arial" pitchFamily="34" charset="0"/>
              </a:rPr>
              <a:t>  </a:t>
            </a:r>
            <a:r>
              <a:rPr lang="en-US" sz="2400" dirty="0" smtClean="0">
                <a:solidFill>
                  <a:srgbClr val="0000FF"/>
                </a:solidFill>
                <a:cs typeface="Arial" pitchFamily="34" charset="0"/>
              </a:rPr>
              <a:t>Noon Meal Employees have been engaged</a:t>
            </a:r>
            <a:endParaRPr lang="en-US" sz="2000" dirty="0" smtClean="0">
              <a:solidFill>
                <a:srgbClr val="0000FF"/>
              </a:solidFill>
              <a:cs typeface="Arial" pitchFamily="34" charset="0"/>
            </a:endParaRPr>
          </a:p>
          <a:p>
            <a:pPr marL="457200" indent="-457200" algn="just" fontAlgn="auto">
              <a:spcBef>
                <a:spcPts val="0"/>
              </a:spcBef>
              <a:spcAft>
                <a:spcPts val="0"/>
              </a:spcAft>
              <a:buClr>
                <a:srgbClr val="FF0000"/>
              </a:buClr>
              <a:buFont typeface="Wingdings" pitchFamily="2" charset="2"/>
              <a:buChar char="Ø"/>
              <a:defRPr/>
            </a:pPr>
            <a:endParaRPr lang="en-US" sz="2400" dirty="0" smtClean="0">
              <a:solidFill>
                <a:srgbClr val="0000FF"/>
              </a:solidFill>
              <a:latin typeface="+mn-lt"/>
              <a:cs typeface="Arial" pitchFamily="34" charset="0"/>
            </a:endParaRPr>
          </a:p>
          <a:p>
            <a:pPr marL="457200" indent="-457200" algn="just" fontAlgn="auto">
              <a:spcBef>
                <a:spcPts val="0"/>
              </a:spcBef>
              <a:spcAft>
                <a:spcPts val="0"/>
              </a:spcAft>
              <a:buClr>
                <a:srgbClr val="FF0000"/>
              </a:buClr>
              <a:buFont typeface="Wingdings" pitchFamily="2" charset="2"/>
              <a:buChar char="Ø"/>
              <a:defRPr/>
            </a:pPr>
            <a:r>
              <a:rPr lang="en-US" sz="2400" dirty="0" smtClean="0">
                <a:solidFill>
                  <a:srgbClr val="0000FF"/>
                </a:solidFill>
                <a:latin typeface="+mn-lt"/>
                <a:cs typeface="Arial" pitchFamily="34" charset="0"/>
              </a:rPr>
              <a:t>45 </a:t>
            </a:r>
            <a:r>
              <a:rPr lang="en-US" sz="2400" dirty="0" err="1" smtClean="0">
                <a:solidFill>
                  <a:srgbClr val="0000FF"/>
                </a:solidFill>
                <a:latin typeface="+mn-lt"/>
                <a:cs typeface="Arial" pitchFamily="34" charset="0"/>
              </a:rPr>
              <a:t>lakhs</a:t>
            </a:r>
            <a:r>
              <a:rPr lang="en-US" sz="2400" dirty="0" smtClean="0">
                <a:solidFill>
                  <a:srgbClr val="0000FF"/>
                </a:solidFill>
                <a:latin typeface="+mn-lt"/>
                <a:cs typeface="Arial" pitchFamily="34" charset="0"/>
              </a:rPr>
              <a:t> children, studying in Primary &amp; Upper Primary schools  are provided with hot cooked nutritious variety meals on all school working days </a:t>
            </a:r>
            <a:r>
              <a:rPr lang="en-US" sz="2400" b="1" dirty="0" smtClean="0">
                <a:solidFill>
                  <a:srgbClr val="0000FF"/>
                </a:solidFill>
                <a:latin typeface="+mn-lt"/>
                <a:cs typeface="Arial" pitchFamily="34" charset="0"/>
              </a:rPr>
              <a:t>(</a:t>
            </a:r>
            <a:r>
              <a:rPr lang="en-US" sz="2400" b="1" dirty="0" smtClean="0">
                <a:solidFill>
                  <a:srgbClr val="FF0000"/>
                </a:solidFill>
                <a:latin typeface="+mn-lt"/>
                <a:cs typeface="Arial" pitchFamily="34" charset="0"/>
              </a:rPr>
              <a:t>220 days</a:t>
            </a:r>
            <a:r>
              <a:rPr lang="en-US" sz="2400" b="1" dirty="0" smtClean="0">
                <a:solidFill>
                  <a:srgbClr val="0000FF"/>
                </a:solidFill>
                <a:latin typeface="+mn-lt"/>
                <a:cs typeface="Arial" pitchFamily="34" charset="0"/>
              </a:rPr>
              <a:t>) </a:t>
            </a:r>
            <a:r>
              <a:rPr lang="en-US" sz="2400" dirty="0" smtClean="0">
                <a:solidFill>
                  <a:srgbClr val="0000FF"/>
                </a:solidFill>
                <a:latin typeface="+mn-lt"/>
                <a:cs typeface="Arial" pitchFamily="34" charset="0"/>
              </a:rPr>
              <a:t>inside </a:t>
            </a:r>
            <a:r>
              <a:rPr lang="en-US" sz="2400" dirty="0">
                <a:solidFill>
                  <a:srgbClr val="0000FF"/>
                </a:solidFill>
                <a:latin typeface="+mn-lt"/>
                <a:cs typeface="Arial" pitchFamily="34" charset="0"/>
              </a:rPr>
              <a:t>the school campus itself</a:t>
            </a:r>
            <a:r>
              <a:rPr lang="en-US" sz="2400" dirty="0" smtClean="0">
                <a:solidFill>
                  <a:srgbClr val="0000FF"/>
                </a:solidFill>
                <a:latin typeface="+mn-lt"/>
                <a:cs typeface="Arial" pitchFamily="34" charset="0"/>
              </a:rPr>
              <a:t>.</a:t>
            </a:r>
          </a:p>
          <a:p>
            <a:pPr marL="457200" indent="-457200" algn="just" fontAlgn="auto">
              <a:spcBef>
                <a:spcPts val="0"/>
              </a:spcBef>
              <a:spcAft>
                <a:spcPts val="0"/>
              </a:spcAft>
              <a:buClr>
                <a:srgbClr val="FF0000"/>
              </a:buClr>
              <a:defRPr/>
            </a:pPr>
            <a:endParaRPr lang="en-US" sz="2400" dirty="0" smtClean="0">
              <a:solidFill>
                <a:srgbClr val="0000FF"/>
              </a:solidFill>
              <a:latin typeface="+mn-lt"/>
              <a:cs typeface="Arial" pitchFamily="34" charset="0"/>
            </a:endParaRPr>
          </a:p>
          <a:p>
            <a:pPr marL="457200" indent="-457200" algn="just" fontAlgn="auto">
              <a:spcBef>
                <a:spcPts val="0"/>
              </a:spcBef>
              <a:spcAft>
                <a:spcPts val="0"/>
              </a:spcAft>
              <a:buClr>
                <a:srgbClr val="FF0000"/>
              </a:buClr>
              <a:buFont typeface="Wingdings" pitchFamily="2" charset="2"/>
              <a:buChar char="Ø"/>
              <a:defRPr/>
            </a:pPr>
            <a:r>
              <a:rPr lang="en-US" sz="2400" b="1" dirty="0" smtClean="0">
                <a:solidFill>
                  <a:srgbClr val="FF0000"/>
                </a:solidFill>
                <a:latin typeface="+mn-lt"/>
                <a:cs typeface="Arial" pitchFamily="34" charset="0"/>
              </a:rPr>
              <a:t>6689</a:t>
            </a:r>
            <a:r>
              <a:rPr lang="en-US" sz="2400" dirty="0" smtClean="0">
                <a:solidFill>
                  <a:srgbClr val="0000FF"/>
                </a:solidFill>
                <a:latin typeface="+mn-lt"/>
                <a:cs typeface="Arial" pitchFamily="34" charset="0"/>
              </a:rPr>
              <a:t> </a:t>
            </a:r>
            <a:r>
              <a:rPr lang="en-US" sz="2400" dirty="0">
                <a:solidFill>
                  <a:srgbClr val="0000FF"/>
                </a:solidFill>
                <a:latin typeface="+mn-lt"/>
                <a:cs typeface="Arial" pitchFamily="34" charset="0"/>
              </a:rPr>
              <a:t>Children studying in National Child </a:t>
            </a:r>
            <a:r>
              <a:rPr lang="en-US" sz="2400" dirty="0" err="1">
                <a:solidFill>
                  <a:srgbClr val="0000FF"/>
                </a:solidFill>
                <a:latin typeface="+mn-lt"/>
                <a:cs typeface="Arial" pitchFamily="34" charset="0"/>
              </a:rPr>
              <a:t>Labour</a:t>
            </a:r>
            <a:r>
              <a:rPr lang="en-US" sz="2400" dirty="0">
                <a:solidFill>
                  <a:srgbClr val="0000FF"/>
                </a:solidFill>
                <a:latin typeface="+mn-lt"/>
                <a:cs typeface="Arial" pitchFamily="34" charset="0"/>
              </a:rPr>
              <a:t> Special Schools are also provided with Nutritious </a:t>
            </a:r>
            <a:r>
              <a:rPr lang="en-US" sz="2400" dirty="0" smtClean="0">
                <a:solidFill>
                  <a:srgbClr val="0000FF"/>
                </a:solidFill>
                <a:latin typeface="+mn-lt"/>
                <a:cs typeface="Arial" pitchFamily="34" charset="0"/>
              </a:rPr>
              <a:t>variety meals </a:t>
            </a:r>
            <a:r>
              <a:rPr lang="en-US" sz="2400" dirty="0">
                <a:solidFill>
                  <a:srgbClr val="0000FF"/>
                </a:solidFill>
                <a:latin typeface="+mn-lt"/>
                <a:cs typeface="Arial" pitchFamily="34" charset="0"/>
              </a:rPr>
              <a:t>in 16 </a:t>
            </a:r>
            <a:r>
              <a:rPr lang="en-US" sz="2400" dirty="0" smtClean="0">
                <a:solidFill>
                  <a:srgbClr val="0000FF"/>
                </a:solidFill>
                <a:latin typeface="+mn-lt"/>
                <a:cs typeface="Arial" pitchFamily="34" charset="0"/>
              </a:rPr>
              <a:t>Districts for 312 days in a year.</a:t>
            </a:r>
          </a:p>
          <a:p>
            <a:pPr marL="457200" indent="-457200" algn="just" fontAlgn="auto">
              <a:spcBef>
                <a:spcPts val="0"/>
              </a:spcBef>
              <a:spcAft>
                <a:spcPts val="0"/>
              </a:spcAft>
              <a:buClr>
                <a:srgbClr val="FF0000"/>
              </a:buClr>
              <a:defRPr/>
            </a:pPr>
            <a:endParaRPr lang="en-US" sz="2400" dirty="0" smtClean="0">
              <a:solidFill>
                <a:srgbClr val="0000FF"/>
              </a:solidFill>
              <a:latin typeface="+mn-lt"/>
              <a:cs typeface="Arial" pitchFamily="34" charset="0"/>
            </a:endParaRPr>
          </a:p>
          <a:p>
            <a:pPr marL="457200" indent="-457200" algn="just" fontAlgn="auto">
              <a:spcBef>
                <a:spcPts val="0"/>
              </a:spcBef>
              <a:spcAft>
                <a:spcPts val="0"/>
              </a:spcAft>
              <a:buClr>
                <a:srgbClr val="FF0000"/>
              </a:buClr>
              <a:defRPr/>
            </a:pPr>
            <a:endParaRPr lang="en-US" sz="2400" dirty="0" smtClean="0">
              <a:solidFill>
                <a:srgbClr val="0000FF"/>
              </a:solidFill>
              <a:latin typeface="+mn-lt"/>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smtClean="0">
                <a:solidFill>
                  <a:srgbClr val="FF0000"/>
                </a:solidFill>
                <a:latin typeface="Arial" pitchFamily="34" charset="0"/>
                <a:cs typeface="Arial" pitchFamily="34" charset="0"/>
              </a:rPr>
              <a:t>Availability of Water filtration facilities in the Noon Meal </a:t>
            </a:r>
            <a:r>
              <a:rPr lang="en-US" sz="3000" dirty="0" err="1" smtClean="0">
                <a:solidFill>
                  <a:srgbClr val="FF0000"/>
                </a:solidFill>
                <a:latin typeface="Arial" pitchFamily="34" charset="0"/>
                <a:cs typeface="Arial" pitchFamily="34" charset="0"/>
              </a:rPr>
              <a:t>Centres</a:t>
            </a:r>
            <a:endParaRPr lang="en-US" sz="3000" dirty="0">
              <a:solidFill>
                <a:srgbClr val="FF0000"/>
              </a:solidFill>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20</a:t>
            </a:fld>
            <a:endParaRPr lang="en-US"/>
          </a:p>
        </p:txBody>
      </p:sp>
      <p:pic>
        <p:nvPicPr>
          <p:cNvPr id="200706" name="Picture 2" descr="C:\Users\ACER PC\Desktop\RO Photos\RO water.jpg"/>
          <p:cNvPicPr>
            <a:picLocks noChangeAspect="1" noChangeArrowheads="1"/>
          </p:cNvPicPr>
          <p:nvPr/>
        </p:nvPicPr>
        <p:blipFill>
          <a:blip r:embed="rId2" cstate="print"/>
          <a:srcRect/>
          <a:stretch>
            <a:fillRect/>
          </a:stretch>
        </p:blipFill>
        <p:spPr bwMode="auto">
          <a:xfrm>
            <a:off x="5410200" y="1752600"/>
            <a:ext cx="2895600" cy="1905000"/>
          </a:xfrm>
          <a:prstGeom prst="rect">
            <a:avLst/>
          </a:prstGeom>
          <a:noFill/>
        </p:spPr>
      </p:pic>
      <p:pic>
        <p:nvPicPr>
          <p:cNvPr id="200707" name="Picture 3" descr="C:\Users\ACER PC\Desktop\RO Photos\IMG-20180511-WA0011.jpg"/>
          <p:cNvPicPr>
            <a:picLocks noChangeAspect="1" noChangeArrowheads="1"/>
          </p:cNvPicPr>
          <p:nvPr/>
        </p:nvPicPr>
        <p:blipFill>
          <a:blip r:embed="rId3"/>
          <a:srcRect/>
          <a:stretch>
            <a:fillRect/>
          </a:stretch>
        </p:blipFill>
        <p:spPr bwMode="auto">
          <a:xfrm>
            <a:off x="5410200" y="4038599"/>
            <a:ext cx="2895600" cy="1828801"/>
          </a:xfrm>
          <a:prstGeom prst="rect">
            <a:avLst/>
          </a:prstGeom>
          <a:noFill/>
        </p:spPr>
      </p:pic>
      <p:sp>
        <p:nvSpPr>
          <p:cNvPr id="7" name="TextBox 6"/>
          <p:cNvSpPr txBox="1"/>
          <p:nvPr/>
        </p:nvSpPr>
        <p:spPr>
          <a:xfrm>
            <a:off x="533400" y="1600200"/>
            <a:ext cx="4648200" cy="4801314"/>
          </a:xfrm>
          <a:prstGeom prst="rect">
            <a:avLst/>
          </a:prstGeom>
          <a:noFill/>
        </p:spPr>
        <p:txBody>
          <a:bodyPr wrap="square" rtlCol="0">
            <a:spAutoFit/>
          </a:bodyPr>
          <a:lstStyle/>
          <a:p>
            <a:pPr>
              <a:buFont typeface="Wingdings" pitchFamily="2" charset="2"/>
              <a:buChar char="§"/>
            </a:pPr>
            <a:r>
              <a:rPr lang="en-US" dirty="0" smtClean="0"/>
              <a:t> </a:t>
            </a:r>
            <a:r>
              <a:rPr lang="en-US" dirty="0" err="1" smtClean="0">
                <a:solidFill>
                  <a:srgbClr val="0000FF"/>
                </a:solidFill>
                <a:latin typeface="Arial" pitchFamily="34" charset="0"/>
                <a:cs typeface="Arial" pitchFamily="34" charset="0"/>
              </a:rPr>
              <a:t>No.of</a:t>
            </a:r>
            <a:r>
              <a:rPr lang="en-US" dirty="0" smtClean="0">
                <a:solidFill>
                  <a:srgbClr val="0000FF"/>
                </a:solidFill>
                <a:latin typeface="Arial" pitchFamily="34" charset="0"/>
                <a:cs typeface="Arial" pitchFamily="34" charset="0"/>
              </a:rPr>
              <a:t> Noon Meal </a:t>
            </a:r>
            <a:r>
              <a:rPr lang="en-US" dirty="0" err="1" smtClean="0">
                <a:solidFill>
                  <a:srgbClr val="0000FF"/>
                </a:solidFill>
                <a:latin typeface="Arial" pitchFamily="34" charset="0"/>
                <a:cs typeface="Arial" pitchFamily="34" charset="0"/>
              </a:rPr>
              <a:t>Centres</a:t>
            </a:r>
            <a:r>
              <a:rPr lang="en-US" dirty="0" smtClean="0">
                <a:solidFill>
                  <a:srgbClr val="0000FF"/>
                </a:solidFill>
                <a:latin typeface="Arial" pitchFamily="34" charset="0"/>
                <a:cs typeface="Arial" pitchFamily="34" charset="0"/>
              </a:rPr>
              <a:t> having water filtration facility – 9097</a:t>
            </a:r>
          </a:p>
          <a:p>
            <a:endParaRPr lang="en-US" dirty="0" smtClean="0">
              <a:solidFill>
                <a:srgbClr val="0000FF"/>
              </a:solidFill>
              <a:latin typeface="Arial" pitchFamily="34" charset="0"/>
              <a:cs typeface="Arial" pitchFamily="34" charset="0"/>
            </a:endParaRPr>
          </a:p>
          <a:p>
            <a:pPr>
              <a:buFont typeface="Wingdings" pitchFamily="2" charset="2"/>
              <a:buChar char="§"/>
            </a:pPr>
            <a:r>
              <a:rPr lang="en-US" dirty="0" smtClean="0">
                <a:solidFill>
                  <a:srgbClr val="0000FF"/>
                </a:solidFill>
                <a:latin typeface="Arial" pitchFamily="34" charset="0"/>
                <a:cs typeface="Arial" pitchFamily="34" charset="0"/>
              </a:rPr>
              <a:t> R.O.                          - 8568</a:t>
            </a:r>
          </a:p>
          <a:p>
            <a:pPr>
              <a:buFont typeface="Wingdings" pitchFamily="2" charset="2"/>
              <a:buChar char="§"/>
            </a:pPr>
            <a:r>
              <a:rPr lang="en-US" dirty="0" smtClean="0">
                <a:solidFill>
                  <a:srgbClr val="0000FF"/>
                </a:solidFill>
                <a:latin typeface="Arial" pitchFamily="34" charset="0"/>
                <a:cs typeface="Arial" pitchFamily="34" charset="0"/>
              </a:rPr>
              <a:t> U.F.                              – 33</a:t>
            </a:r>
          </a:p>
          <a:p>
            <a:pPr>
              <a:buFont typeface="Wingdings" pitchFamily="2" charset="2"/>
              <a:buChar char="§"/>
            </a:pPr>
            <a:r>
              <a:rPr lang="en-US" dirty="0" smtClean="0">
                <a:solidFill>
                  <a:srgbClr val="0000FF"/>
                </a:solidFill>
                <a:latin typeface="Arial" pitchFamily="34" charset="0"/>
                <a:cs typeface="Arial" pitchFamily="34" charset="0"/>
              </a:rPr>
              <a:t> U.V / e- boiling              – 1</a:t>
            </a:r>
          </a:p>
          <a:p>
            <a:pPr>
              <a:buFont typeface="Wingdings" pitchFamily="2" charset="2"/>
              <a:buChar char="§"/>
            </a:pPr>
            <a:r>
              <a:rPr lang="en-US" dirty="0" smtClean="0">
                <a:solidFill>
                  <a:srgbClr val="0000FF"/>
                </a:solidFill>
                <a:latin typeface="Arial" pitchFamily="34" charset="0"/>
                <a:cs typeface="Arial" pitchFamily="34" charset="0"/>
              </a:rPr>
              <a:t> Candle filter purifier   – 495</a:t>
            </a:r>
          </a:p>
          <a:p>
            <a:r>
              <a:rPr lang="en-US" dirty="0" smtClean="0">
                <a:solidFill>
                  <a:srgbClr val="0000FF"/>
                </a:solidFill>
                <a:latin typeface="Arial" pitchFamily="34" charset="0"/>
                <a:cs typeface="Arial" pitchFamily="34" charset="0"/>
              </a:rPr>
              <a:t>                                      9097</a:t>
            </a:r>
          </a:p>
          <a:p>
            <a:endParaRPr lang="en-US" dirty="0" smtClean="0">
              <a:solidFill>
                <a:srgbClr val="0000FF"/>
              </a:solidFill>
              <a:latin typeface="Arial" pitchFamily="34" charset="0"/>
              <a:cs typeface="Arial" pitchFamily="34" charset="0"/>
            </a:endParaRPr>
          </a:p>
          <a:p>
            <a:r>
              <a:rPr lang="en-US" dirty="0" smtClean="0">
                <a:solidFill>
                  <a:srgbClr val="0000FF"/>
                </a:solidFill>
                <a:latin typeface="Arial" pitchFamily="34" charset="0"/>
                <a:cs typeface="Arial" pitchFamily="34" charset="0"/>
              </a:rPr>
              <a:t>Water purification facilities have been done with the help of </a:t>
            </a:r>
            <a:r>
              <a:rPr lang="en-US" dirty="0" err="1" smtClean="0">
                <a:solidFill>
                  <a:srgbClr val="0000FF"/>
                </a:solidFill>
                <a:latin typeface="Arial" pitchFamily="34" charset="0"/>
                <a:cs typeface="Arial" pitchFamily="34" charset="0"/>
              </a:rPr>
              <a:t>Corporates</a:t>
            </a:r>
            <a:r>
              <a:rPr lang="en-US" dirty="0" smtClean="0">
                <a:solidFill>
                  <a:srgbClr val="0000FF"/>
                </a:solidFill>
                <a:latin typeface="Arial" pitchFamily="34" charset="0"/>
                <a:cs typeface="Arial" pitchFamily="34" charset="0"/>
              </a:rPr>
              <a:t>, school development fund etc.,</a:t>
            </a:r>
          </a:p>
          <a:p>
            <a:endParaRPr lang="en-US" dirty="0" smtClean="0">
              <a:solidFill>
                <a:srgbClr val="0000FF"/>
              </a:solidFill>
              <a:latin typeface="Arial" pitchFamily="34" charset="0"/>
              <a:cs typeface="Arial" pitchFamily="34" charset="0"/>
            </a:endParaRPr>
          </a:p>
          <a:p>
            <a:r>
              <a:rPr lang="en-US" dirty="0" smtClean="0">
                <a:solidFill>
                  <a:srgbClr val="C00000"/>
                </a:solidFill>
                <a:latin typeface="Arial" pitchFamily="34" charset="0"/>
                <a:cs typeface="Arial" pitchFamily="34" charset="0"/>
              </a:rPr>
              <a:t>Source of fund</a:t>
            </a:r>
          </a:p>
          <a:p>
            <a:r>
              <a:rPr lang="en-US" dirty="0" smtClean="0">
                <a:solidFill>
                  <a:srgbClr val="0000FF"/>
                </a:solidFill>
                <a:latin typeface="Arial" pitchFamily="34" charset="0"/>
                <a:cs typeface="Arial" pitchFamily="34" charset="0"/>
              </a:rPr>
              <a:t>By way of </a:t>
            </a:r>
            <a:r>
              <a:rPr lang="en-US" dirty="0" err="1" smtClean="0">
                <a:solidFill>
                  <a:srgbClr val="0000FF"/>
                </a:solidFill>
                <a:latin typeface="Arial" pitchFamily="34" charset="0"/>
                <a:cs typeface="Arial" pitchFamily="34" charset="0"/>
              </a:rPr>
              <a:t>Govt</a:t>
            </a:r>
            <a:r>
              <a:rPr lang="en-US" dirty="0" smtClean="0">
                <a:solidFill>
                  <a:srgbClr val="0000FF"/>
                </a:solidFill>
                <a:latin typeface="Arial" pitchFamily="34" charset="0"/>
                <a:cs typeface="Arial" pitchFamily="34" charset="0"/>
              </a:rPr>
              <a:t> fund – 6657 </a:t>
            </a:r>
            <a:r>
              <a:rPr lang="en-US" dirty="0" err="1" smtClean="0">
                <a:solidFill>
                  <a:srgbClr val="0000FF"/>
                </a:solidFill>
                <a:latin typeface="Arial" pitchFamily="34" charset="0"/>
                <a:cs typeface="Arial" pitchFamily="34" charset="0"/>
              </a:rPr>
              <a:t>centres</a:t>
            </a:r>
            <a:endParaRPr lang="en-US" dirty="0" smtClean="0">
              <a:solidFill>
                <a:srgbClr val="0000FF"/>
              </a:solidFill>
              <a:latin typeface="Arial" pitchFamily="34" charset="0"/>
              <a:cs typeface="Arial" pitchFamily="34" charset="0"/>
            </a:endParaRPr>
          </a:p>
          <a:p>
            <a:r>
              <a:rPr lang="en-US" dirty="0" smtClean="0">
                <a:solidFill>
                  <a:srgbClr val="0000FF"/>
                </a:solidFill>
                <a:latin typeface="Arial" pitchFamily="34" charset="0"/>
                <a:cs typeface="Arial" pitchFamily="34" charset="0"/>
              </a:rPr>
              <a:t>By way of CSR fund – 842 </a:t>
            </a:r>
            <a:r>
              <a:rPr lang="en-US" dirty="0" err="1" smtClean="0">
                <a:solidFill>
                  <a:srgbClr val="0000FF"/>
                </a:solidFill>
                <a:latin typeface="Arial" pitchFamily="34" charset="0"/>
                <a:cs typeface="Arial" pitchFamily="34" charset="0"/>
              </a:rPr>
              <a:t>centres</a:t>
            </a:r>
            <a:endParaRPr lang="en-US" dirty="0" smtClean="0">
              <a:solidFill>
                <a:srgbClr val="0000FF"/>
              </a:solidFill>
              <a:latin typeface="Arial" pitchFamily="34" charset="0"/>
              <a:cs typeface="Arial" pitchFamily="34" charset="0"/>
            </a:endParaRPr>
          </a:p>
          <a:p>
            <a:r>
              <a:rPr lang="en-US" dirty="0" smtClean="0">
                <a:solidFill>
                  <a:srgbClr val="0000FF"/>
                </a:solidFill>
                <a:latin typeface="Arial" pitchFamily="34" charset="0"/>
                <a:cs typeface="Arial" pitchFamily="34" charset="0"/>
              </a:rPr>
              <a:t>By way of Donations –1598 </a:t>
            </a:r>
            <a:r>
              <a:rPr lang="en-US" dirty="0" err="1" smtClean="0">
                <a:solidFill>
                  <a:srgbClr val="0000FF"/>
                </a:solidFill>
                <a:latin typeface="Arial" pitchFamily="34" charset="0"/>
                <a:cs typeface="Arial" pitchFamily="34" charset="0"/>
              </a:rPr>
              <a:t>centres</a:t>
            </a:r>
            <a:endParaRPr lang="en-US" dirty="0">
              <a:solidFill>
                <a:srgbClr val="0000FF"/>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74638"/>
            <a:ext cx="6781800" cy="411162"/>
          </a:xfrm>
        </p:spPr>
        <p:txBody>
          <a:bodyPr>
            <a:normAutofit fontScale="90000"/>
          </a:bodyPr>
          <a:lstStyle/>
          <a:p>
            <a:r>
              <a:rPr lang="en-US" dirty="0" smtClean="0">
                <a:solidFill>
                  <a:srgbClr val="FF0000"/>
                </a:solidFill>
              </a:rPr>
              <a:t>Kitchen Garden</a:t>
            </a:r>
            <a:endParaRPr lang="en-US" dirty="0">
              <a:solidFill>
                <a:srgbClr val="FF000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21</a:t>
            </a:fld>
            <a:endParaRPr lang="en-US"/>
          </a:p>
        </p:txBody>
      </p:sp>
      <p:sp>
        <p:nvSpPr>
          <p:cNvPr id="6" name="TextBox 5"/>
          <p:cNvSpPr txBox="1"/>
          <p:nvPr/>
        </p:nvSpPr>
        <p:spPr>
          <a:xfrm>
            <a:off x="4876800" y="1066800"/>
            <a:ext cx="3505200" cy="5342244"/>
          </a:xfrm>
          <a:prstGeom prst="rect">
            <a:avLst/>
          </a:prstGeom>
          <a:noFill/>
        </p:spPr>
        <p:txBody>
          <a:bodyPr wrap="square" rtlCol="0">
            <a:spAutoFit/>
          </a:bodyPr>
          <a:lstStyle/>
          <a:p>
            <a:pPr algn="just">
              <a:lnSpc>
                <a:spcPct val="150000"/>
              </a:lnSpc>
              <a:buFont typeface="Wingdings" pitchFamily="2" charset="2"/>
              <a:buChar char="§"/>
            </a:pPr>
            <a:r>
              <a:rPr lang="en-US" dirty="0" smtClean="0"/>
              <a:t> </a:t>
            </a:r>
            <a:r>
              <a:rPr lang="en-US" sz="2000" dirty="0" smtClean="0">
                <a:solidFill>
                  <a:srgbClr val="0000FF"/>
                </a:solidFill>
                <a:latin typeface="Arial" pitchFamily="34" charset="0"/>
                <a:cs typeface="Arial" pitchFamily="34" charset="0"/>
              </a:rPr>
              <a:t>As a special Initiative the Department of Horticulture has allotted a sum of Rs. 25.00 </a:t>
            </a:r>
            <a:r>
              <a:rPr lang="en-US" sz="2000" dirty="0" err="1" smtClean="0">
                <a:solidFill>
                  <a:srgbClr val="0000FF"/>
                </a:solidFill>
                <a:latin typeface="Arial" pitchFamily="34" charset="0"/>
                <a:cs typeface="Arial" pitchFamily="34" charset="0"/>
              </a:rPr>
              <a:t>lakhs</a:t>
            </a:r>
            <a:r>
              <a:rPr lang="en-US" sz="2000" dirty="0" smtClean="0">
                <a:solidFill>
                  <a:srgbClr val="0000FF"/>
                </a:solidFill>
                <a:latin typeface="Arial" pitchFamily="34" charset="0"/>
                <a:cs typeface="Arial" pitchFamily="34" charset="0"/>
              </a:rPr>
              <a:t> for providing seedlings to the Noon Meal and </a:t>
            </a:r>
            <a:r>
              <a:rPr lang="en-US" sz="2000" dirty="0" err="1" smtClean="0">
                <a:solidFill>
                  <a:srgbClr val="0000FF"/>
                </a:solidFill>
                <a:latin typeface="Arial" pitchFamily="34" charset="0"/>
                <a:cs typeface="Arial" pitchFamily="34" charset="0"/>
              </a:rPr>
              <a:t>Anganwadi</a:t>
            </a:r>
            <a:r>
              <a:rPr lang="en-US" sz="2000" dirty="0" smtClean="0">
                <a:solidFill>
                  <a:srgbClr val="0000FF"/>
                </a:solidFill>
                <a:latin typeface="Arial" pitchFamily="34" charset="0"/>
                <a:cs typeface="Arial" pitchFamily="34" charset="0"/>
              </a:rPr>
              <a:t> </a:t>
            </a:r>
            <a:r>
              <a:rPr lang="en-US" sz="2000" dirty="0" err="1" smtClean="0">
                <a:solidFill>
                  <a:srgbClr val="0000FF"/>
                </a:solidFill>
                <a:latin typeface="Arial" pitchFamily="34" charset="0"/>
                <a:cs typeface="Arial" pitchFamily="34" charset="0"/>
              </a:rPr>
              <a:t>Centres</a:t>
            </a:r>
            <a:r>
              <a:rPr lang="en-US" sz="2000" dirty="0" smtClean="0">
                <a:solidFill>
                  <a:srgbClr val="0000FF"/>
                </a:solidFill>
                <a:latin typeface="Arial" pitchFamily="34" charset="0"/>
                <a:cs typeface="Arial" pitchFamily="34" charset="0"/>
              </a:rPr>
              <a:t>.  Accordingly 41780 drumstick seedlings and 41315 Papaya seedlings have been distributed  to the Noon Meal </a:t>
            </a:r>
            <a:r>
              <a:rPr lang="en-US" sz="2000" dirty="0" err="1" smtClean="0">
                <a:solidFill>
                  <a:srgbClr val="0000FF"/>
                </a:solidFill>
                <a:latin typeface="Arial" pitchFamily="34" charset="0"/>
                <a:cs typeface="Arial" pitchFamily="34" charset="0"/>
              </a:rPr>
              <a:t>Centres</a:t>
            </a:r>
            <a:r>
              <a:rPr lang="en-US" sz="2000" dirty="0" smtClean="0">
                <a:solidFill>
                  <a:srgbClr val="0000FF"/>
                </a:solidFill>
                <a:latin typeface="Arial" pitchFamily="34" charset="0"/>
                <a:cs typeface="Arial" pitchFamily="34" charset="0"/>
              </a:rPr>
              <a:t> in Tamil Nadu.</a:t>
            </a:r>
            <a:endParaRPr lang="en-US" dirty="0">
              <a:solidFill>
                <a:srgbClr val="0000FF"/>
              </a:solidFill>
              <a:latin typeface="Arial" pitchFamily="34" charset="0"/>
              <a:cs typeface="Arial" pitchFamily="34" charset="0"/>
            </a:endParaRPr>
          </a:p>
        </p:txBody>
      </p:sp>
      <p:pic>
        <p:nvPicPr>
          <p:cNvPr id="3" name="Picture 2" descr="C:\Users\ACER PC\Downloads\IMG-20180220-WA0032 (1).jpg"/>
          <p:cNvPicPr>
            <a:picLocks noChangeAspect="1" noChangeArrowheads="1"/>
          </p:cNvPicPr>
          <p:nvPr/>
        </p:nvPicPr>
        <p:blipFill>
          <a:blip r:embed="rId2"/>
          <a:srcRect/>
          <a:stretch>
            <a:fillRect/>
          </a:stretch>
        </p:blipFill>
        <p:spPr bwMode="auto">
          <a:xfrm>
            <a:off x="1143000" y="914400"/>
            <a:ext cx="3657600" cy="2743200"/>
          </a:xfrm>
          <a:prstGeom prst="rect">
            <a:avLst/>
          </a:prstGeom>
          <a:noFill/>
        </p:spPr>
      </p:pic>
      <p:pic>
        <p:nvPicPr>
          <p:cNvPr id="201731" name="Picture 3" descr="C:\Users\ACER PC\Downloads\IMG-20180220-WA0036 (1).jpg"/>
          <p:cNvPicPr>
            <a:picLocks noChangeAspect="1" noChangeArrowheads="1"/>
          </p:cNvPicPr>
          <p:nvPr/>
        </p:nvPicPr>
        <p:blipFill>
          <a:blip r:embed="rId3"/>
          <a:srcRect/>
          <a:stretch>
            <a:fillRect/>
          </a:stretch>
        </p:blipFill>
        <p:spPr bwMode="auto">
          <a:xfrm>
            <a:off x="1143000" y="3657600"/>
            <a:ext cx="3657600" cy="281940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22</a:t>
            </a:fld>
            <a:endParaRPr lang="en-US" dirty="0"/>
          </a:p>
        </p:txBody>
      </p:sp>
      <p:pic>
        <p:nvPicPr>
          <p:cNvPr id="5" name="Picture 2" descr="C:\Users\ACER PC\Desktop\Kitchen garden\IMG-20180220-WA0029.jpg"/>
          <p:cNvPicPr>
            <a:picLocks noChangeAspect="1" noChangeArrowheads="1"/>
          </p:cNvPicPr>
          <p:nvPr/>
        </p:nvPicPr>
        <p:blipFill>
          <a:blip r:embed="rId2" cstate="print"/>
          <a:srcRect/>
          <a:stretch>
            <a:fillRect/>
          </a:stretch>
        </p:blipFill>
        <p:spPr bwMode="auto">
          <a:xfrm>
            <a:off x="457200" y="838200"/>
            <a:ext cx="3886200" cy="5029200"/>
          </a:xfrm>
          <a:prstGeom prst="rect">
            <a:avLst/>
          </a:prstGeom>
          <a:noFill/>
        </p:spPr>
      </p:pic>
      <p:pic>
        <p:nvPicPr>
          <p:cNvPr id="6" name="Picture 2" descr="C:\Users\ACER PC\Desktop\Kitchen garden\Aruppukottai P.U., Virudhunagar.jpg"/>
          <p:cNvPicPr>
            <a:picLocks noChangeAspect="1" noChangeArrowheads="1"/>
          </p:cNvPicPr>
          <p:nvPr/>
        </p:nvPicPr>
        <p:blipFill>
          <a:blip r:embed="rId3" cstate="print"/>
          <a:srcRect/>
          <a:stretch>
            <a:fillRect/>
          </a:stretch>
        </p:blipFill>
        <p:spPr bwMode="auto">
          <a:xfrm>
            <a:off x="4343400" y="838200"/>
            <a:ext cx="4114800" cy="5029200"/>
          </a:xfrm>
          <a:prstGeom prst="rect">
            <a:avLst/>
          </a:prstGeom>
          <a:noFill/>
        </p:spPr>
      </p:pic>
      <p:sp>
        <p:nvSpPr>
          <p:cNvPr id="7" name="TextBox 6"/>
          <p:cNvSpPr txBox="1"/>
          <p:nvPr/>
        </p:nvSpPr>
        <p:spPr>
          <a:xfrm>
            <a:off x="533400" y="5867400"/>
            <a:ext cx="3505200" cy="646331"/>
          </a:xfrm>
          <a:prstGeom prst="rect">
            <a:avLst/>
          </a:prstGeom>
          <a:noFill/>
        </p:spPr>
        <p:txBody>
          <a:bodyPr wrap="square" rtlCol="0">
            <a:spAutoFit/>
          </a:bodyPr>
          <a:lstStyle/>
          <a:p>
            <a:pPr algn="ctr"/>
            <a:r>
              <a:rPr lang="en-US" dirty="0" smtClean="0"/>
              <a:t>School Headmaster supervising Kitchen garden</a:t>
            </a:r>
            <a:endParaRPr lang="en-US" dirty="0"/>
          </a:p>
        </p:txBody>
      </p:sp>
      <p:sp>
        <p:nvSpPr>
          <p:cNvPr id="8" name="TextBox 7"/>
          <p:cNvSpPr txBox="1"/>
          <p:nvPr/>
        </p:nvSpPr>
        <p:spPr>
          <a:xfrm>
            <a:off x="4572000" y="5906869"/>
            <a:ext cx="3733800" cy="646331"/>
          </a:xfrm>
          <a:prstGeom prst="rect">
            <a:avLst/>
          </a:prstGeom>
          <a:noFill/>
        </p:spPr>
        <p:txBody>
          <a:bodyPr wrap="square" rtlCol="0">
            <a:spAutoFit/>
          </a:bodyPr>
          <a:lstStyle/>
          <a:p>
            <a:pPr algn="ctr"/>
            <a:r>
              <a:rPr lang="en-US" dirty="0" smtClean="0"/>
              <a:t>Noon Meal Employee planting </a:t>
            </a:r>
            <a:r>
              <a:rPr lang="en-US" dirty="0" err="1" smtClean="0"/>
              <a:t>Murungai</a:t>
            </a:r>
            <a:r>
              <a:rPr lang="en-US" dirty="0" smtClean="0"/>
              <a:t> in the premise of NMC.</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2133600" y="685800"/>
            <a:ext cx="5181600" cy="381000"/>
          </a:xfrm>
        </p:spPr>
        <p:txBody>
          <a:bodyPr>
            <a:normAutofit fontScale="90000"/>
          </a:bodyPr>
          <a:lstStyle/>
          <a:p>
            <a:pPr eaLnBrk="1" hangingPunct="1"/>
            <a:r>
              <a:rPr lang="en-US" sz="2800" dirty="0" smtClean="0">
                <a:solidFill>
                  <a:srgbClr val="C00000"/>
                </a:solidFill>
                <a:latin typeface="Arial" charset="0"/>
                <a:cs typeface="Arial" charset="0"/>
              </a:rPr>
              <a:t>Noon Meal </a:t>
            </a:r>
            <a:r>
              <a:rPr lang="en-US" sz="2800" dirty="0" err="1" smtClean="0">
                <a:solidFill>
                  <a:srgbClr val="C00000"/>
                </a:solidFill>
                <a:latin typeface="Arial" charset="0"/>
                <a:cs typeface="Arial" charset="0"/>
              </a:rPr>
              <a:t>Centres</a:t>
            </a:r>
            <a:endParaRPr lang="en-US" sz="2800" dirty="0" smtClean="0">
              <a:solidFill>
                <a:srgbClr val="C00000"/>
              </a:solidFill>
              <a:latin typeface="Arial" charset="0"/>
              <a:cs typeface="Arial" charset="0"/>
            </a:endParaRPr>
          </a:p>
        </p:txBody>
      </p:sp>
      <p:graphicFrame>
        <p:nvGraphicFramePr>
          <p:cNvPr id="7" name="Table 6"/>
          <p:cNvGraphicFramePr>
            <a:graphicFrameLocks noGrp="1"/>
          </p:cNvGraphicFramePr>
          <p:nvPr/>
        </p:nvGraphicFramePr>
        <p:xfrm>
          <a:off x="1143000" y="1506747"/>
          <a:ext cx="7238999" cy="3903453"/>
        </p:xfrm>
        <a:graphic>
          <a:graphicData uri="http://schemas.openxmlformats.org/drawingml/2006/table">
            <a:tbl>
              <a:tblPr/>
              <a:tblGrid>
                <a:gridCol w="957453"/>
                <a:gridCol w="1070484"/>
                <a:gridCol w="1081566"/>
                <a:gridCol w="1066842"/>
                <a:gridCol w="3062654"/>
              </a:tblGrid>
              <a:tr h="543287">
                <a:tc>
                  <a:txBody>
                    <a:bodyPr/>
                    <a:lstStyle/>
                    <a:p>
                      <a:pPr marL="0" marR="0" algn="ctr">
                        <a:lnSpc>
                          <a:spcPct val="115000"/>
                        </a:lnSpc>
                        <a:spcBef>
                          <a:spcPts val="0"/>
                        </a:spcBef>
                        <a:spcAft>
                          <a:spcPts val="0"/>
                        </a:spcAft>
                      </a:pPr>
                      <a:r>
                        <a:rPr lang="en-US" sz="2000" b="1" dirty="0" smtClean="0">
                          <a:solidFill>
                            <a:srgbClr val="0000FF"/>
                          </a:solidFill>
                          <a:latin typeface="Arial" pitchFamily="34" charset="0"/>
                          <a:ea typeface="Times New Roman"/>
                          <a:cs typeface="Arial" pitchFamily="34" charset="0"/>
                        </a:rPr>
                        <a:t>Stage</a:t>
                      </a:r>
                      <a:endParaRPr lang="en-US" sz="2000" b="1" dirty="0">
                        <a:solidFill>
                          <a:srgbClr val="0000FF"/>
                        </a:solidFill>
                        <a:latin typeface="Arial" pitchFamily="34" charset="0"/>
                        <a:ea typeface="Times New Roman"/>
                        <a:cs typeface="Arial" pitchFamily="34" charset="0"/>
                      </a:endParaRPr>
                    </a:p>
                  </a:txBody>
                  <a:tcPr marL="66535" marR="66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smtClean="0">
                          <a:solidFill>
                            <a:srgbClr val="0000FF"/>
                          </a:solidFill>
                          <a:latin typeface="Arial" pitchFamily="34" charset="0"/>
                          <a:ea typeface="Times New Roman"/>
                          <a:cs typeface="Arial" pitchFamily="34" charset="0"/>
                        </a:rPr>
                        <a:t>2017-18</a:t>
                      </a:r>
                      <a:endParaRPr lang="en-US" sz="2000" b="1" dirty="0">
                        <a:solidFill>
                          <a:srgbClr val="0000FF"/>
                        </a:solidFill>
                        <a:latin typeface="Arial" pitchFamily="34" charset="0"/>
                        <a:ea typeface="Times New Roman"/>
                        <a:cs typeface="Arial" pitchFamily="34" charset="0"/>
                      </a:endParaRPr>
                    </a:p>
                  </a:txBody>
                  <a:tcPr marL="66535" marR="66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smtClean="0">
                          <a:solidFill>
                            <a:srgbClr val="0000FF"/>
                          </a:solidFill>
                          <a:latin typeface="Arial" pitchFamily="34" charset="0"/>
                          <a:ea typeface="Times New Roman"/>
                          <a:cs typeface="Arial" pitchFamily="34" charset="0"/>
                        </a:rPr>
                        <a:t>2018-19</a:t>
                      </a:r>
                      <a:endParaRPr lang="en-US" sz="2000" b="1" dirty="0">
                        <a:solidFill>
                          <a:srgbClr val="0000FF"/>
                        </a:solidFill>
                        <a:latin typeface="Arial" pitchFamily="34" charset="0"/>
                        <a:ea typeface="Times New Roman"/>
                        <a:cs typeface="Arial" pitchFamily="34" charset="0"/>
                      </a:endParaRPr>
                    </a:p>
                  </a:txBody>
                  <a:tcPr marL="66535" marR="66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smtClean="0">
                          <a:solidFill>
                            <a:srgbClr val="0000FF"/>
                          </a:solidFill>
                          <a:latin typeface="Arial" pitchFamily="34" charset="0"/>
                          <a:ea typeface="Times New Roman"/>
                          <a:cs typeface="Arial" pitchFamily="34" charset="0"/>
                        </a:rPr>
                        <a:t>Diff.,</a:t>
                      </a:r>
                      <a:endParaRPr lang="en-US" sz="2000" b="1" dirty="0">
                        <a:solidFill>
                          <a:srgbClr val="0000FF"/>
                        </a:solidFill>
                        <a:latin typeface="Arial" pitchFamily="34" charset="0"/>
                        <a:ea typeface="Times New Roman"/>
                        <a:cs typeface="Arial" pitchFamily="34" charset="0"/>
                      </a:endParaRPr>
                    </a:p>
                  </a:txBody>
                  <a:tcPr marL="66535" marR="66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smtClean="0">
                          <a:solidFill>
                            <a:srgbClr val="0000FF"/>
                          </a:solidFill>
                          <a:latin typeface="Arial" pitchFamily="34" charset="0"/>
                          <a:ea typeface="Times New Roman"/>
                          <a:cs typeface="Arial" pitchFamily="34" charset="0"/>
                        </a:rPr>
                        <a:t>Remarks</a:t>
                      </a:r>
                      <a:endParaRPr lang="en-US" sz="2000" b="1" dirty="0">
                        <a:solidFill>
                          <a:srgbClr val="0000FF"/>
                        </a:solidFill>
                        <a:latin typeface="Arial" pitchFamily="34" charset="0"/>
                        <a:ea typeface="Times New Roman"/>
                        <a:cs typeface="Arial" pitchFamily="34" charset="0"/>
                      </a:endParaRPr>
                    </a:p>
                  </a:txBody>
                  <a:tcPr marL="66535" marR="66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8832">
                <a:tc>
                  <a:txBody>
                    <a:bodyPr/>
                    <a:lstStyle/>
                    <a:p>
                      <a:pPr marL="0" marR="0">
                        <a:lnSpc>
                          <a:spcPct val="115000"/>
                        </a:lnSpc>
                        <a:spcBef>
                          <a:spcPts val="0"/>
                        </a:spcBef>
                        <a:spcAft>
                          <a:spcPts val="0"/>
                        </a:spcAft>
                      </a:pPr>
                      <a:endParaRPr lang="en-US" sz="1800" dirty="0" smtClean="0">
                        <a:solidFill>
                          <a:srgbClr val="0000FF"/>
                        </a:solidFill>
                        <a:latin typeface="Arial" pitchFamily="34" charset="0"/>
                        <a:ea typeface="Times New Roman"/>
                        <a:cs typeface="Arial" pitchFamily="34" charset="0"/>
                      </a:endParaRPr>
                    </a:p>
                    <a:p>
                      <a:pPr marL="0" marR="0">
                        <a:lnSpc>
                          <a:spcPct val="115000"/>
                        </a:lnSpc>
                        <a:spcBef>
                          <a:spcPts val="0"/>
                        </a:spcBef>
                        <a:spcAft>
                          <a:spcPts val="0"/>
                        </a:spcAft>
                      </a:pPr>
                      <a:r>
                        <a:rPr lang="en-US" sz="1800" dirty="0" smtClean="0">
                          <a:solidFill>
                            <a:srgbClr val="0000FF"/>
                          </a:solidFill>
                          <a:latin typeface="Arial" pitchFamily="34" charset="0"/>
                          <a:ea typeface="Times New Roman"/>
                          <a:cs typeface="Arial" pitchFamily="34" charset="0"/>
                        </a:rPr>
                        <a:t>Primary</a:t>
                      </a:r>
                      <a:endParaRPr lang="en-US" sz="1800" dirty="0">
                        <a:solidFill>
                          <a:srgbClr val="0000FF"/>
                        </a:solidFill>
                        <a:latin typeface="Arial" pitchFamily="34" charset="0"/>
                        <a:ea typeface="Times New Roman"/>
                        <a:cs typeface="Arial" pitchFamily="34" charset="0"/>
                      </a:endParaRPr>
                    </a:p>
                  </a:txBody>
                  <a:tcPr marL="66535" marR="66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en-US" dirty="0" smtClean="0">
                        <a:solidFill>
                          <a:srgbClr val="0000FF"/>
                        </a:solidFill>
                        <a:latin typeface="Arial" pitchFamily="34" charset="0"/>
                        <a:cs typeface="Arial" pitchFamily="34" charset="0"/>
                      </a:endParaRPr>
                    </a:p>
                    <a:p>
                      <a:pPr algn="ctr"/>
                      <a:r>
                        <a:rPr lang="en-US" dirty="0" smtClean="0">
                          <a:solidFill>
                            <a:srgbClr val="0000FF"/>
                          </a:solidFill>
                          <a:latin typeface="Arial" pitchFamily="34" charset="0"/>
                          <a:cs typeface="Arial" pitchFamily="34" charset="0"/>
                        </a:rPr>
                        <a:t>26810</a:t>
                      </a:r>
                      <a:endParaRPr lang="en-US" dirty="0">
                        <a:solidFill>
                          <a:srgbClr val="0000FF"/>
                        </a:solidFill>
                        <a:latin typeface="Arial" pitchFamily="34" charset="0"/>
                        <a:cs typeface="Arial" pitchFamily="34" charset="0"/>
                      </a:endParaRPr>
                    </a:p>
                  </a:txBody>
                  <a:tcPr marL="66535" marR="66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en-US" dirty="0" smtClean="0">
                        <a:solidFill>
                          <a:srgbClr val="0000FF"/>
                        </a:solidFill>
                        <a:latin typeface="Arial" pitchFamily="34" charset="0"/>
                        <a:cs typeface="Arial" pitchFamily="34" charset="0"/>
                      </a:endParaRPr>
                    </a:p>
                    <a:p>
                      <a:pPr algn="ctr"/>
                      <a:r>
                        <a:rPr lang="en-US" dirty="0" smtClean="0">
                          <a:solidFill>
                            <a:srgbClr val="0000FF"/>
                          </a:solidFill>
                          <a:latin typeface="Arial" pitchFamily="34" charset="0"/>
                          <a:cs typeface="Arial" pitchFamily="34" charset="0"/>
                        </a:rPr>
                        <a:t>26801</a:t>
                      </a:r>
                      <a:endParaRPr lang="en-US" dirty="0">
                        <a:solidFill>
                          <a:srgbClr val="0000FF"/>
                        </a:solidFill>
                        <a:latin typeface="Arial" pitchFamily="34" charset="0"/>
                        <a:cs typeface="Arial" pitchFamily="34" charset="0"/>
                      </a:endParaRPr>
                    </a:p>
                  </a:txBody>
                  <a:tcPr marL="66535" marR="66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800" dirty="0" smtClean="0">
                        <a:solidFill>
                          <a:srgbClr val="0000FF"/>
                        </a:solidFill>
                        <a:latin typeface="Arial" pitchFamily="34" charset="0"/>
                        <a:ea typeface="Times New Roman"/>
                        <a:cs typeface="Arial" pitchFamily="34" charset="0"/>
                      </a:endParaRPr>
                    </a:p>
                    <a:p>
                      <a:pPr marL="0" marR="0" algn="ctr">
                        <a:lnSpc>
                          <a:spcPct val="115000"/>
                        </a:lnSpc>
                        <a:spcBef>
                          <a:spcPts val="0"/>
                        </a:spcBef>
                        <a:spcAft>
                          <a:spcPts val="0"/>
                        </a:spcAft>
                      </a:pPr>
                      <a:r>
                        <a:rPr lang="en-US" sz="1800" dirty="0" smtClean="0">
                          <a:solidFill>
                            <a:srgbClr val="0000FF"/>
                          </a:solidFill>
                          <a:latin typeface="Arial" pitchFamily="34" charset="0"/>
                          <a:ea typeface="Times New Roman"/>
                          <a:cs typeface="Arial" pitchFamily="34" charset="0"/>
                        </a:rPr>
                        <a:t>-9</a:t>
                      </a:r>
                      <a:endParaRPr lang="en-US" sz="1800" dirty="0">
                        <a:solidFill>
                          <a:srgbClr val="0000FF"/>
                        </a:solidFill>
                        <a:latin typeface="Arial" pitchFamily="34" charset="0"/>
                        <a:ea typeface="Times New Roman"/>
                        <a:cs typeface="Arial" pitchFamily="34" charset="0"/>
                      </a:endParaRPr>
                    </a:p>
                  </a:txBody>
                  <a:tcPr marL="66535" marR="66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l">
                        <a:lnSpc>
                          <a:spcPct val="115000"/>
                        </a:lnSpc>
                        <a:spcBef>
                          <a:spcPts val="0"/>
                        </a:spcBef>
                        <a:spcAft>
                          <a:spcPts val="0"/>
                        </a:spcAft>
                      </a:pPr>
                      <a:r>
                        <a:rPr lang="en-US" sz="1800" dirty="0" smtClean="0">
                          <a:solidFill>
                            <a:srgbClr val="0000FF"/>
                          </a:solidFill>
                          <a:latin typeface="Arial" pitchFamily="34" charset="0"/>
                          <a:ea typeface="Times New Roman"/>
                          <a:cs typeface="Arial" pitchFamily="34" charset="0"/>
                        </a:rPr>
                        <a:t>During the academic year 2017-18,</a:t>
                      </a:r>
                      <a:r>
                        <a:rPr lang="en-US" sz="1800" baseline="0" dirty="0" smtClean="0">
                          <a:solidFill>
                            <a:srgbClr val="0000FF"/>
                          </a:solidFill>
                          <a:latin typeface="Arial" pitchFamily="34" charset="0"/>
                          <a:ea typeface="Times New Roman"/>
                          <a:cs typeface="Arial" pitchFamily="34" charset="0"/>
                        </a:rPr>
                        <a:t> </a:t>
                      </a:r>
                      <a:r>
                        <a:rPr lang="en-US" sz="1800" dirty="0" smtClean="0">
                          <a:solidFill>
                            <a:srgbClr val="0000FF"/>
                          </a:solidFill>
                          <a:latin typeface="Arial" pitchFamily="34" charset="0"/>
                          <a:ea typeface="Times New Roman"/>
                          <a:cs typeface="Arial" pitchFamily="34" charset="0"/>
                        </a:rPr>
                        <a:t>15 schools were closed  and 77 schools were upgraded as Upper Primary.  </a:t>
                      </a:r>
                      <a:endParaRPr lang="en-US" sz="1800" dirty="0">
                        <a:solidFill>
                          <a:srgbClr val="0000FF"/>
                        </a:solidFill>
                        <a:latin typeface="Arial" pitchFamily="34" charset="0"/>
                        <a:ea typeface="Times New Roman"/>
                        <a:cs typeface="Arial" pitchFamily="34" charset="0"/>
                      </a:endParaRPr>
                    </a:p>
                  </a:txBody>
                  <a:tcPr marL="66535" marR="66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51890">
                <a:tc>
                  <a:txBody>
                    <a:bodyPr/>
                    <a:lstStyle/>
                    <a:p>
                      <a:pPr marL="0" marR="0">
                        <a:lnSpc>
                          <a:spcPct val="115000"/>
                        </a:lnSpc>
                        <a:spcBef>
                          <a:spcPts val="0"/>
                        </a:spcBef>
                        <a:spcAft>
                          <a:spcPts val="0"/>
                        </a:spcAft>
                      </a:pPr>
                      <a:endParaRPr lang="en-US" sz="1800" dirty="0" smtClean="0">
                        <a:solidFill>
                          <a:srgbClr val="0000FF"/>
                        </a:solidFill>
                        <a:latin typeface="Arial" pitchFamily="34" charset="0"/>
                        <a:ea typeface="Times New Roman"/>
                        <a:cs typeface="Arial" pitchFamily="34" charset="0"/>
                      </a:endParaRPr>
                    </a:p>
                    <a:p>
                      <a:pPr marL="0" marR="0">
                        <a:lnSpc>
                          <a:spcPct val="115000"/>
                        </a:lnSpc>
                        <a:spcBef>
                          <a:spcPts val="0"/>
                        </a:spcBef>
                        <a:spcAft>
                          <a:spcPts val="0"/>
                        </a:spcAft>
                      </a:pPr>
                      <a:r>
                        <a:rPr lang="en-US" sz="1800" dirty="0" smtClean="0">
                          <a:solidFill>
                            <a:srgbClr val="0000FF"/>
                          </a:solidFill>
                          <a:latin typeface="Arial" pitchFamily="34" charset="0"/>
                          <a:ea typeface="Times New Roman"/>
                          <a:cs typeface="Arial" pitchFamily="34" charset="0"/>
                        </a:rPr>
                        <a:t>Upper Primary</a:t>
                      </a:r>
                      <a:endParaRPr lang="en-US" sz="1800" dirty="0">
                        <a:solidFill>
                          <a:srgbClr val="0000FF"/>
                        </a:solidFill>
                        <a:latin typeface="Arial" pitchFamily="34" charset="0"/>
                        <a:ea typeface="Times New Roman"/>
                        <a:cs typeface="Arial" pitchFamily="34" charset="0"/>
                      </a:endParaRPr>
                    </a:p>
                  </a:txBody>
                  <a:tcPr marL="66535" marR="66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en-US" dirty="0" smtClean="0">
                        <a:solidFill>
                          <a:srgbClr val="0000FF"/>
                        </a:solidFill>
                        <a:latin typeface="Arial" pitchFamily="34" charset="0"/>
                        <a:cs typeface="Arial" pitchFamily="34" charset="0"/>
                      </a:endParaRPr>
                    </a:p>
                    <a:p>
                      <a:pPr algn="ctr"/>
                      <a:endParaRPr lang="en-US" dirty="0" smtClean="0">
                        <a:solidFill>
                          <a:srgbClr val="0000FF"/>
                        </a:solidFill>
                        <a:latin typeface="Arial" pitchFamily="34" charset="0"/>
                        <a:cs typeface="Arial" pitchFamily="34" charset="0"/>
                      </a:endParaRPr>
                    </a:p>
                    <a:p>
                      <a:pPr algn="ctr"/>
                      <a:r>
                        <a:rPr lang="en-US" dirty="0" smtClean="0">
                          <a:solidFill>
                            <a:srgbClr val="0000FF"/>
                          </a:solidFill>
                          <a:latin typeface="Arial" pitchFamily="34" charset="0"/>
                          <a:cs typeface="Arial" pitchFamily="34" charset="0"/>
                        </a:rPr>
                        <a:t>16064</a:t>
                      </a:r>
                      <a:endParaRPr lang="en-US" dirty="0">
                        <a:solidFill>
                          <a:srgbClr val="0000FF"/>
                        </a:solidFill>
                        <a:latin typeface="Arial" pitchFamily="34" charset="0"/>
                        <a:cs typeface="Arial" pitchFamily="34" charset="0"/>
                      </a:endParaRPr>
                    </a:p>
                  </a:txBody>
                  <a:tcPr marL="66535" marR="66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en-US" dirty="0" smtClean="0">
                        <a:solidFill>
                          <a:srgbClr val="0000FF"/>
                        </a:solidFill>
                        <a:latin typeface="Arial" pitchFamily="34" charset="0"/>
                        <a:cs typeface="Arial" pitchFamily="34" charset="0"/>
                      </a:endParaRPr>
                    </a:p>
                    <a:p>
                      <a:pPr algn="ctr"/>
                      <a:endParaRPr lang="en-US" dirty="0" smtClean="0">
                        <a:solidFill>
                          <a:srgbClr val="0000FF"/>
                        </a:solidFill>
                        <a:latin typeface="Arial" pitchFamily="34" charset="0"/>
                        <a:cs typeface="Arial" pitchFamily="34" charset="0"/>
                      </a:endParaRPr>
                    </a:p>
                    <a:p>
                      <a:pPr algn="ctr"/>
                      <a:r>
                        <a:rPr lang="en-US" dirty="0" smtClean="0">
                          <a:solidFill>
                            <a:srgbClr val="0000FF"/>
                          </a:solidFill>
                          <a:latin typeface="Arial" pitchFamily="34" charset="0"/>
                          <a:cs typeface="Arial" pitchFamily="34" charset="0"/>
                        </a:rPr>
                        <a:t>16134</a:t>
                      </a:r>
                      <a:endParaRPr lang="en-US" dirty="0">
                        <a:solidFill>
                          <a:srgbClr val="0000FF"/>
                        </a:solidFill>
                        <a:latin typeface="Arial" pitchFamily="34" charset="0"/>
                        <a:cs typeface="Arial" pitchFamily="34" charset="0"/>
                      </a:endParaRPr>
                    </a:p>
                  </a:txBody>
                  <a:tcPr marL="66535" marR="66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800" dirty="0" smtClean="0">
                        <a:solidFill>
                          <a:srgbClr val="0000FF"/>
                        </a:solidFill>
                        <a:latin typeface="Arial" pitchFamily="34" charset="0"/>
                        <a:ea typeface="Times New Roman"/>
                        <a:cs typeface="Arial" pitchFamily="34" charset="0"/>
                      </a:endParaRPr>
                    </a:p>
                    <a:p>
                      <a:pPr marL="0" marR="0" algn="ctr">
                        <a:lnSpc>
                          <a:spcPct val="115000"/>
                        </a:lnSpc>
                        <a:spcBef>
                          <a:spcPts val="0"/>
                        </a:spcBef>
                        <a:spcAft>
                          <a:spcPts val="0"/>
                        </a:spcAft>
                      </a:pPr>
                      <a:endParaRPr lang="en-US" sz="1800" dirty="0" smtClean="0">
                        <a:solidFill>
                          <a:srgbClr val="0000FF"/>
                        </a:solidFill>
                        <a:latin typeface="Arial" pitchFamily="34" charset="0"/>
                        <a:ea typeface="Times New Roman"/>
                        <a:cs typeface="Arial" pitchFamily="34" charset="0"/>
                      </a:endParaRPr>
                    </a:p>
                    <a:p>
                      <a:pPr marL="0" marR="0" algn="ctr">
                        <a:lnSpc>
                          <a:spcPct val="115000"/>
                        </a:lnSpc>
                        <a:spcBef>
                          <a:spcPts val="0"/>
                        </a:spcBef>
                        <a:spcAft>
                          <a:spcPts val="0"/>
                        </a:spcAft>
                      </a:pPr>
                      <a:r>
                        <a:rPr lang="en-US" sz="1800" dirty="0" smtClean="0">
                          <a:solidFill>
                            <a:srgbClr val="0000FF"/>
                          </a:solidFill>
                          <a:latin typeface="Arial" pitchFamily="34" charset="0"/>
                          <a:ea typeface="Times New Roman"/>
                          <a:cs typeface="Arial" pitchFamily="34" charset="0"/>
                        </a:rPr>
                        <a:t>+70</a:t>
                      </a:r>
                      <a:endParaRPr lang="en-US" sz="1800" dirty="0">
                        <a:solidFill>
                          <a:srgbClr val="0000FF"/>
                        </a:solidFill>
                        <a:latin typeface="Arial" pitchFamily="34" charset="0"/>
                        <a:ea typeface="Times New Roman"/>
                        <a:cs typeface="Arial" pitchFamily="34" charset="0"/>
                      </a:endParaRPr>
                    </a:p>
                  </a:txBody>
                  <a:tcPr marL="66535" marR="66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gn="ctr">
                        <a:lnSpc>
                          <a:spcPct val="115000"/>
                        </a:lnSpc>
                        <a:spcBef>
                          <a:spcPts val="0"/>
                        </a:spcBef>
                        <a:spcAft>
                          <a:spcPts val="0"/>
                        </a:spcAft>
                      </a:pPr>
                      <a:endParaRPr lang="en-US" sz="2000" dirty="0">
                        <a:solidFill>
                          <a:srgbClr val="0000FF"/>
                        </a:solidFill>
                        <a:latin typeface="Arial" pitchFamily="34" charset="0"/>
                        <a:ea typeface="Times New Roman"/>
                        <a:cs typeface="Arial" pitchFamily="34" charset="0"/>
                      </a:endParaRPr>
                    </a:p>
                  </a:txBody>
                  <a:tcPr marL="66535" marR="66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5149">
                <a:tc>
                  <a:txBody>
                    <a:bodyPr/>
                    <a:lstStyle/>
                    <a:p>
                      <a:pPr marL="0" marR="0" algn="l">
                        <a:lnSpc>
                          <a:spcPct val="115000"/>
                        </a:lnSpc>
                        <a:spcBef>
                          <a:spcPts val="0"/>
                        </a:spcBef>
                        <a:spcAft>
                          <a:spcPts val="0"/>
                        </a:spcAft>
                      </a:pPr>
                      <a:endParaRPr lang="en-US" sz="1800" dirty="0" smtClean="0">
                        <a:solidFill>
                          <a:srgbClr val="0000FF"/>
                        </a:solidFill>
                        <a:latin typeface="Arial" pitchFamily="34" charset="0"/>
                        <a:ea typeface="Times New Roman"/>
                        <a:cs typeface="Arial" pitchFamily="34" charset="0"/>
                      </a:endParaRPr>
                    </a:p>
                    <a:p>
                      <a:pPr marL="0" marR="0" algn="l">
                        <a:lnSpc>
                          <a:spcPct val="115000"/>
                        </a:lnSpc>
                        <a:spcBef>
                          <a:spcPts val="0"/>
                        </a:spcBef>
                        <a:spcAft>
                          <a:spcPts val="0"/>
                        </a:spcAft>
                      </a:pPr>
                      <a:r>
                        <a:rPr lang="en-US" sz="1800" dirty="0" smtClean="0">
                          <a:solidFill>
                            <a:srgbClr val="0000FF"/>
                          </a:solidFill>
                          <a:latin typeface="Arial" pitchFamily="34" charset="0"/>
                          <a:ea typeface="Times New Roman"/>
                          <a:cs typeface="Arial" pitchFamily="34" charset="0"/>
                        </a:rPr>
                        <a:t>NCLP </a:t>
                      </a:r>
                      <a:endParaRPr lang="en-US" sz="1800" dirty="0">
                        <a:solidFill>
                          <a:srgbClr val="0000FF"/>
                        </a:solidFill>
                        <a:latin typeface="Arial" pitchFamily="34" charset="0"/>
                        <a:ea typeface="Times New Roman"/>
                        <a:cs typeface="Arial" pitchFamily="34" charset="0"/>
                      </a:endParaRPr>
                    </a:p>
                  </a:txBody>
                  <a:tcPr marL="66535" marR="66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en-US" dirty="0" smtClean="0">
                        <a:solidFill>
                          <a:srgbClr val="0000FF"/>
                        </a:solidFill>
                        <a:latin typeface="Arial" pitchFamily="34" charset="0"/>
                        <a:cs typeface="Arial" pitchFamily="34" charset="0"/>
                      </a:endParaRPr>
                    </a:p>
                    <a:p>
                      <a:pPr algn="ctr"/>
                      <a:r>
                        <a:rPr lang="en-US" dirty="0" smtClean="0">
                          <a:solidFill>
                            <a:srgbClr val="0000FF"/>
                          </a:solidFill>
                          <a:latin typeface="Arial" pitchFamily="34" charset="0"/>
                          <a:cs typeface="Arial" pitchFamily="34" charset="0"/>
                        </a:rPr>
                        <a:t>269</a:t>
                      </a:r>
                      <a:endParaRPr lang="en-US" dirty="0">
                        <a:solidFill>
                          <a:srgbClr val="0000FF"/>
                        </a:solidFill>
                        <a:latin typeface="Arial" pitchFamily="34" charset="0"/>
                        <a:cs typeface="Arial" pitchFamily="34" charset="0"/>
                      </a:endParaRPr>
                    </a:p>
                  </a:txBody>
                  <a:tcPr marL="66535" marR="66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en-US" dirty="0" smtClean="0">
                        <a:solidFill>
                          <a:srgbClr val="0000FF"/>
                        </a:solidFill>
                        <a:latin typeface="Arial" pitchFamily="34" charset="0"/>
                        <a:cs typeface="Arial" pitchFamily="34" charset="0"/>
                      </a:endParaRPr>
                    </a:p>
                    <a:p>
                      <a:pPr algn="ctr"/>
                      <a:r>
                        <a:rPr lang="en-US" dirty="0" smtClean="0">
                          <a:solidFill>
                            <a:srgbClr val="0000FF"/>
                          </a:solidFill>
                          <a:latin typeface="Arial" pitchFamily="34" charset="0"/>
                          <a:cs typeface="Arial" pitchFamily="34" charset="0"/>
                        </a:rPr>
                        <a:t>270</a:t>
                      </a:r>
                      <a:endParaRPr lang="en-US" dirty="0">
                        <a:solidFill>
                          <a:srgbClr val="0000FF"/>
                        </a:solidFill>
                        <a:latin typeface="Arial" pitchFamily="34" charset="0"/>
                        <a:cs typeface="Arial" pitchFamily="34" charset="0"/>
                      </a:endParaRPr>
                    </a:p>
                  </a:txBody>
                  <a:tcPr marL="66535" marR="66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800" b="1" dirty="0" smtClean="0">
                        <a:solidFill>
                          <a:srgbClr val="0000FF"/>
                        </a:solidFill>
                        <a:latin typeface="Arial" pitchFamily="34" charset="0"/>
                        <a:ea typeface="Times New Roman"/>
                        <a:cs typeface="Arial" pitchFamily="34" charset="0"/>
                      </a:endParaRPr>
                    </a:p>
                    <a:p>
                      <a:pPr marL="0" marR="0" algn="ctr">
                        <a:lnSpc>
                          <a:spcPct val="115000"/>
                        </a:lnSpc>
                        <a:spcBef>
                          <a:spcPts val="0"/>
                        </a:spcBef>
                        <a:spcAft>
                          <a:spcPts val="0"/>
                        </a:spcAft>
                      </a:pPr>
                      <a:r>
                        <a:rPr lang="en-US" sz="1800" b="1" dirty="0" smtClean="0">
                          <a:solidFill>
                            <a:srgbClr val="0000FF"/>
                          </a:solidFill>
                          <a:latin typeface="Arial" pitchFamily="34" charset="0"/>
                          <a:ea typeface="Times New Roman"/>
                          <a:cs typeface="Arial" pitchFamily="34" charset="0"/>
                        </a:rPr>
                        <a:t>+1</a:t>
                      </a:r>
                      <a:endParaRPr lang="en-US" sz="1800" dirty="0">
                        <a:solidFill>
                          <a:srgbClr val="0000FF"/>
                        </a:solidFill>
                        <a:latin typeface="Arial" pitchFamily="34" charset="0"/>
                        <a:ea typeface="Times New Roman"/>
                        <a:cs typeface="Arial" pitchFamily="34" charset="0"/>
                      </a:endParaRPr>
                    </a:p>
                  </a:txBody>
                  <a:tcPr marL="66535" marR="66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800" dirty="0" smtClean="0">
                          <a:solidFill>
                            <a:srgbClr val="0000FF"/>
                          </a:solidFill>
                          <a:latin typeface="Arial" pitchFamily="34" charset="0"/>
                          <a:ea typeface="Times New Roman"/>
                          <a:cs typeface="Arial" pitchFamily="34" charset="0"/>
                        </a:rPr>
                        <a:t>In </a:t>
                      </a:r>
                      <a:r>
                        <a:rPr lang="en-US" sz="1800" dirty="0" err="1" smtClean="0">
                          <a:solidFill>
                            <a:srgbClr val="0000FF"/>
                          </a:solidFill>
                          <a:latin typeface="Arial" pitchFamily="34" charset="0"/>
                          <a:ea typeface="Times New Roman"/>
                          <a:cs typeface="Arial" pitchFamily="34" charset="0"/>
                        </a:rPr>
                        <a:t>Krishnagiri</a:t>
                      </a:r>
                      <a:r>
                        <a:rPr lang="en-US" sz="1800" dirty="0" smtClean="0">
                          <a:solidFill>
                            <a:srgbClr val="0000FF"/>
                          </a:solidFill>
                          <a:latin typeface="Arial" pitchFamily="34" charset="0"/>
                          <a:ea typeface="Times New Roman"/>
                          <a:cs typeface="Arial" pitchFamily="34" charset="0"/>
                        </a:rPr>
                        <a:t> district 1 NCLP</a:t>
                      </a:r>
                      <a:r>
                        <a:rPr lang="en-US" sz="1800" baseline="0" dirty="0" smtClean="0">
                          <a:solidFill>
                            <a:srgbClr val="0000FF"/>
                          </a:solidFill>
                          <a:latin typeface="Arial" pitchFamily="34" charset="0"/>
                          <a:ea typeface="Times New Roman"/>
                          <a:cs typeface="Arial" pitchFamily="34" charset="0"/>
                        </a:rPr>
                        <a:t> centre included.</a:t>
                      </a:r>
                      <a:endParaRPr lang="en-US" sz="1800" dirty="0">
                        <a:solidFill>
                          <a:srgbClr val="0000FF"/>
                        </a:solidFill>
                        <a:latin typeface="Arial" pitchFamily="34" charset="0"/>
                        <a:ea typeface="Times New Roman"/>
                        <a:cs typeface="Arial" pitchFamily="34" charset="0"/>
                      </a:endParaRPr>
                    </a:p>
                  </a:txBody>
                  <a:tcPr marL="66535" marR="66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0610">
                <a:tc>
                  <a:txBody>
                    <a:bodyPr/>
                    <a:lstStyle/>
                    <a:p>
                      <a:pPr marL="0" marR="0" algn="r">
                        <a:lnSpc>
                          <a:spcPct val="115000"/>
                        </a:lnSpc>
                        <a:spcBef>
                          <a:spcPts val="0"/>
                        </a:spcBef>
                        <a:spcAft>
                          <a:spcPts val="0"/>
                        </a:spcAft>
                      </a:pPr>
                      <a:endParaRPr lang="en-US" sz="1800" dirty="0" smtClean="0">
                        <a:solidFill>
                          <a:srgbClr val="0000FF"/>
                        </a:solidFill>
                        <a:latin typeface="Arial" pitchFamily="34" charset="0"/>
                        <a:ea typeface="Times New Roman"/>
                        <a:cs typeface="Arial" pitchFamily="34" charset="0"/>
                      </a:endParaRPr>
                    </a:p>
                    <a:p>
                      <a:pPr marL="0" marR="0" algn="r">
                        <a:lnSpc>
                          <a:spcPct val="115000"/>
                        </a:lnSpc>
                        <a:spcBef>
                          <a:spcPts val="0"/>
                        </a:spcBef>
                        <a:spcAft>
                          <a:spcPts val="0"/>
                        </a:spcAft>
                      </a:pPr>
                      <a:r>
                        <a:rPr lang="en-US" sz="1800" dirty="0" smtClean="0">
                          <a:solidFill>
                            <a:srgbClr val="0000FF"/>
                          </a:solidFill>
                          <a:latin typeface="Arial" pitchFamily="34" charset="0"/>
                          <a:ea typeface="Times New Roman"/>
                          <a:cs typeface="Arial" pitchFamily="34" charset="0"/>
                        </a:rPr>
                        <a:t>Total</a:t>
                      </a:r>
                    </a:p>
                    <a:p>
                      <a:pPr marL="0" marR="0" algn="r">
                        <a:lnSpc>
                          <a:spcPct val="115000"/>
                        </a:lnSpc>
                        <a:spcBef>
                          <a:spcPts val="0"/>
                        </a:spcBef>
                        <a:spcAft>
                          <a:spcPts val="0"/>
                        </a:spcAft>
                      </a:pPr>
                      <a:r>
                        <a:rPr lang="en-US" sz="1800" dirty="0" smtClean="0">
                          <a:solidFill>
                            <a:srgbClr val="0000FF"/>
                          </a:solidFill>
                          <a:latin typeface="Arial" pitchFamily="34" charset="0"/>
                          <a:ea typeface="Times New Roman"/>
                          <a:cs typeface="Arial" pitchFamily="34" charset="0"/>
                        </a:rPr>
                        <a:t> </a:t>
                      </a:r>
                      <a:endParaRPr lang="en-US" sz="1800" dirty="0">
                        <a:solidFill>
                          <a:srgbClr val="0000FF"/>
                        </a:solidFill>
                        <a:latin typeface="Arial" pitchFamily="34" charset="0"/>
                        <a:ea typeface="Times New Roman"/>
                        <a:cs typeface="Arial" pitchFamily="34" charset="0"/>
                      </a:endParaRPr>
                    </a:p>
                  </a:txBody>
                  <a:tcPr marL="66535" marR="66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en-US" dirty="0" smtClean="0">
                        <a:solidFill>
                          <a:srgbClr val="0000FF"/>
                        </a:solidFill>
                        <a:latin typeface="Arial" pitchFamily="34" charset="0"/>
                        <a:cs typeface="Arial" pitchFamily="34" charset="0"/>
                      </a:endParaRPr>
                    </a:p>
                    <a:p>
                      <a:pPr algn="ctr"/>
                      <a:r>
                        <a:rPr lang="en-US" dirty="0" smtClean="0">
                          <a:solidFill>
                            <a:srgbClr val="0000FF"/>
                          </a:solidFill>
                          <a:latin typeface="Arial" pitchFamily="34" charset="0"/>
                          <a:cs typeface="Arial" pitchFamily="34" charset="0"/>
                        </a:rPr>
                        <a:t>43143</a:t>
                      </a:r>
                      <a:endParaRPr lang="en-US" dirty="0">
                        <a:solidFill>
                          <a:srgbClr val="0000FF"/>
                        </a:solidFill>
                        <a:latin typeface="Arial" pitchFamily="34" charset="0"/>
                        <a:cs typeface="Arial" pitchFamily="34" charset="0"/>
                      </a:endParaRPr>
                    </a:p>
                  </a:txBody>
                  <a:tcPr marL="66535" marR="66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en-US" dirty="0" smtClean="0">
                        <a:solidFill>
                          <a:srgbClr val="0000FF"/>
                        </a:solidFill>
                        <a:latin typeface="Arial" pitchFamily="34" charset="0"/>
                        <a:cs typeface="Arial" pitchFamily="34" charset="0"/>
                      </a:endParaRPr>
                    </a:p>
                    <a:p>
                      <a:pPr algn="ctr"/>
                      <a:r>
                        <a:rPr lang="en-US" dirty="0" smtClean="0">
                          <a:solidFill>
                            <a:srgbClr val="0000FF"/>
                          </a:solidFill>
                          <a:latin typeface="Arial" pitchFamily="34" charset="0"/>
                          <a:cs typeface="Arial" pitchFamily="34" charset="0"/>
                        </a:rPr>
                        <a:t>43205</a:t>
                      </a:r>
                      <a:endParaRPr lang="en-US" dirty="0">
                        <a:solidFill>
                          <a:srgbClr val="0000FF"/>
                        </a:solidFill>
                        <a:latin typeface="Arial" pitchFamily="34" charset="0"/>
                        <a:cs typeface="Arial" pitchFamily="34" charset="0"/>
                      </a:endParaRPr>
                    </a:p>
                  </a:txBody>
                  <a:tcPr marL="66535" marR="66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800" dirty="0">
                        <a:solidFill>
                          <a:srgbClr val="0000FF"/>
                        </a:solidFill>
                        <a:latin typeface="Arial" pitchFamily="34" charset="0"/>
                        <a:ea typeface="Times New Roman"/>
                        <a:cs typeface="Arial" pitchFamily="34" charset="0"/>
                      </a:endParaRPr>
                    </a:p>
                  </a:txBody>
                  <a:tcPr marL="66535" marR="66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800" dirty="0" smtClean="0">
                        <a:solidFill>
                          <a:srgbClr val="0000FF"/>
                        </a:solidFill>
                        <a:latin typeface="Arial" pitchFamily="34" charset="0"/>
                        <a:ea typeface="Times New Roman"/>
                        <a:cs typeface="Arial" pitchFamily="34" charset="0"/>
                      </a:endParaRPr>
                    </a:p>
                    <a:p>
                      <a:pPr marL="0" marR="0" algn="ctr">
                        <a:lnSpc>
                          <a:spcPct val="115000"/>
                        </a:lnSpc>
                        <a:spcBef>
                          <a:spcPts val="0"/>
                        </a:spcBef>
                        <a:spcAft>
                          <a:spcPts val="0"/>
                        </a:spcAft>
                      </a:pPr>
                      <a:endParaRPr lang="en-US" sz="1800" dirty="0">
                        <a:solidFill>
                          <a:srgbClr val="0000FF"/>
                        </a:solidFill>
                        <a:latin typeface="Arial" pitchFamily="34" charset="0"/>
                        <a:ea typeface="Times New Roman"/>
                        <a:cs typeface="Arial" pitchFamily="34" charset="0"/>
                      </a:endParaRPr>
                    </a:p>
                  </a:txBody>
                  <a:tcPr marL="66535" marR="66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Slide Number Placeholder 4"/>
          <p:cNvSpPr>
            <a:spLocks noGrp="1"/>
          </p:cNvSpPr>
          <p:nvPr>
            <p:ph type="sldNum" sz="quarter" idx="12"/>
          </p:nvPr>
        </p:nvSpPr>
        <p:spPr/>
        <p:txBody>
          <a:bodyPr/>
          <a:lstStyle/>
          <a:p>
            <a:fld id="{B6F15528-21DE-4FAA-801E-634DDDAF4B2B}" type="slidenum">
              <a:rPr lang="en-US" smtClean="0"/>
              <a:pPr/>
              <a:t>23</a:t>
            </a:fld>
            <a:endParaRPr lang="en-US"/>
          </a:p>
        </p:txBody>
      </p:sp>
      <p:sp>
        <p:nvSpPr>
          <p:cNvPr id="6" name="Title 1"/>
          <p:cNvSpPr txBox="1">
            <a:spLocks/>
          </p:cNvSpPr>
          <p:nvPr/>
        </p:nvSpPr>
        <p:spPr>
          <a:xfrm>
            <a:off x="1371600" y="0"/>
            <a:ext cx="6400800" cy="8382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rgbClr val="FF0000"/>
                </a:solidFill>
                <a:effectLst/>
                <a:uLnTx/>
                <a:uFillTx/>
                <a:latin typeface="Arial" pitchFamily="34" charset="0"/>
                <a:ea typeface="+mj-ea"/>
                <a:cs typeface="Arial" pitchFamily="34" charset="0"/>
              </a:rPr>
              <a:t>Proposal for 2018-19</a:t>
            </a:r>
            <a:endParaRPr kumimoji="0" lang="en-US" sz="3200" b="0" i="0" u="none" strike="noStrike" kern="1200" cap="none" spc="0" normalizeH="0" baseline="0" noProof="0" dirty="0">
              <a:ln>
                <a:noFill/>
              </a:ln>
              <a:solidFill>
                <a:srgbClr val="FF0000"/>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685800"/>
            <a:ext cx="7543800" cy="563562"/>
          </a:xfrm>
        </p:spPr>
        <p:txBody>
          <a:bodyPr rtlCol="0">
            <a:normAutofit fontScale="90000"/>
          </a:bodyPr>
          <a:lstStyle/>
          <a:p>
            <a:pPr eaLnBrk="1" fontAlgn="auto" hangingPunct="1">
              <a:spcAft>
                <a:spcPts val="0"/>
              </a:spcAft>
              <a:defRPr/>
            </a:pPr>
            <a:r>
              <a:rPr lang="en-US" sz="2700" dirty="0" smtClean="0">
                <a:solidFill>
                  <a:srgbClr val="C00000"/>
                </a:solidFill>
                <a:latin typeface="+mn-lt"/>
                <a:cs typeface="Arial" pitchFamily="34" charset="0"/>
              </a:rPr>
              <a:t>Meal Cost fixed by GOI for per beneficiary / per day</a:t>
            </a:r>
            <a:br>
              <a:rPr lang="en-US" sz="2700" dirty="0" smtClean="0">
                <a:solidFill>
                  <a:srgbClr val="C00000"/>
                </a:solidFill>
                <a:latin typeface="+mn-lt"/>
                <a:cs typeface="Arial" pitchFamily="34" charset="0"/>
              </a:rPr>
            </a:br>
            <a:r>
              <a:rPr lang="en-US" sz="2000" dirty="0" smtClean="0">
                <a:solidFill>
                  <a:srgbClr val="C00000"/>
                </a:solidFill>
                <a:latin typeface="+mn-lt"/>
                <a:cs typeface="Arial" pitchFamily="34" charset="0"/>
              </a:rPr>
              <a:t>(excluding </a:t>
            </a:r>
            <a:r>
              <a:rPr lang="en-US" sz="2000" dirty="0" err="1" smtClean="0">
                <a:solidFill>
                  <a:srgbClr val="C00000"/>
                </a:solidFill>
                <a:latin typeface="+mn-lt"/>
                <a:cs typeface="Arial" pitchFamily="34" charset="0"/>
              </a:rPr>
              <a:t>labour</a:t>
            </a:r>
            <a:r>
              <a:rPr lang="en-US" sz="2000" dirty="0" smtClean="0">
                <a:solidFill>
                  <a:srgbClr val="C00000"/>
                </a:solidFill>
                <a:latin typeface="+mn-lt"/>
                <a:cs typeface="Arial" pitchFamily="34" charset="0"/>
              </a:rPr>
              <a:t> and administrative charges)</a:t>
            </a:r>
            <a:endParaRPr lang="en-US" sz="2000" dirty="0">
              <a:solidFill>
                <a:srgbClr val="C00000"/>
              </a:solidFill>
              <a:latin typeface="+mn-lt"/>
            </a:endParaRPr>
          </a:p>
        </p:txBody>
      </p:sp>
      <p:graphicFrame>
        <p:nvGraphicFramePr>
          <p:cNvPr id="6" name="Table 5"/>
          <p:cNvGraphicFramePr>
            <a:graphicFrameLocks noGrp="1"/>
          </p:cNvGraphicFramePr>
          <p:nvPr/>
        </p:nvGraphicFramePr>
        <p:xfrm>
          <a:off x="457200" y="1833563"/>
          <a:ext cx="8153400" cy="3439263"/>
        </p:xfrm>
        <a:graphic>
          <a:graphicData uri="http://schemas.openxmlformats.org/drawingml/2006/table">
            <a:tbl>
              <a:tblPr/>
              <a:tblGrid>
                <a:gridCol w="1842191"/>
                <a:gridCol w="1364585"/>
                <a:gridCol w="1023439"/>
                <a:gridCol w="1108726"/>
                <a:gridCol w="1620446"/>
                <a:gridCol w="1194013"/>
              </a:tblGrid>
              <a:tr h="1105902">
                <a:tc>
                  <a:txBody>
                    <a:bodyPr/>
                    <a:lstStyle/>
                    <a:p>
                      <a:pPr marL="0" marR="0" algn="ctr" fontAlgn="base">
                        <a:lnSpc>
                          <a:spcPct val="115000"/>
                        </a:lnSpc>
                        <a:spcBef>
                          <a:spcPts val="0"/>
                        </a:spcBef>
                        <a:spcAft>
                          <a:spcPts val="0"/>
                        </a:spcAft>
                      </a:pPr>
                      <a:r>
                        <a:rPr lang="en-US" sz="1800" b="1" kern="1200" dirty="0">
                          <a:solidFill>
                            <a:srgbClr val="0000FF"/>
                          </a:solidFill>
                          <a:latin typeface="Arial" pitchFamily="34" charset="0"/>
                          <a:ea typeface="Times New Roman"/>
                          <a:cs typeface="Arial" pitchFamily="34" charset="0"/>
                        </a:rPr>
                        <a:t>Class</a:t>
                      </a:r>
                      <a:endParaRPr lang="en-US" sz="1800" dirty="0">
                        <a:solidFill>
                          <a:srgbClr val="0000FF"/>
                        </a:solidFill>
                        <a:latin typeface="Arial" pitchFamily="34" charset="0"/>
                        <a:ea typeface="Times New Roman"/>
                        <a:cs typeface="Arial"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ase">
                        <a:lnSpc>
                          <a:spcPct val="115000"/>
                        </a:lnSpc>
                        <a:spcBef>
                          <a:spcPts val="0"/>
                        </a:spcBef>
                        <a:spcAft>
                          <a:spcPts val="0"/>
                        </a:spcAft>
                      </a:pPr>
                      <a:r>
                        <a:rPr lang="en-US" sz="1800" b="1" kern="1200" dirty="0">
                          <a:solidFill>
                            <a:srgbClr val="0000FF"/>
                          </a:solidFill>
                          <a:latin typeface="Arial" pitchFamily="34" charset="0"/>
                          <a:ea typeface="Times New Roman"/>
                          <a:cs typeface="Arial" pitchFamily="34" charset="0"/>
                        </a:rPr>
                        <a:t>MDM Norms </a:t>
                      </a:r>
                      <a:r>
                        <a:rPr lang="en-US" sz="1800" b="1" kern="1200" dirty="0" smtClean="0">
                          <a:solidFill>
                            <a:srgbClr val="0000FF"/>
                          </a:solidFill>
                          <a:latin typeface="Arial" pitchFamily="34" charset="0"/>
                          <a:ea typeface="Times New Roman"/>
                          <a:cs typeface="Arial" pitchFamily="34" charset="0"/>
                        </a:rPr>
                        <a:t>(60:40)</a:t>
                      </a:r>
                      <a:endParaRPr lang="en-US" sz="1800" dirty="0">
                        <a:solidFill>
                          <a:srgbClr val="0000FF"/>
                        </a:solidFill>
                        <a:latin typeface="Arial" pitchFamily="34" charset="0"/>
                        <a:ea typeface="Times New Roman"/>
                        <a:cs typeface="Arial"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ase">
                        <a:lnSpc>
                          <a:spcPct val="115000"/>
                        </a:lnSpc>
                        <a:spcBef>
                          <a:spcPts val="0"/>
                        </a:spcBef>
                        <a:spcAft>
                          <a:spcPts val="0"/>
                        </a:spcAft>
                      </a:pPr>
                      <a:r>
                        <a:rPr lang="en-US" sz="1800" b="1" kern="1200" dirty="0">
                          <a:solidFill>
                            <a:srgbClr val="0000FF"/>
                          </a:solidFill>
                          <a:latin typeface="Arial" pitchFamily="34" charset="0"/>
                          <a:ea typeface="Times New Roman"/>
                          <a:cs typeface="Arial" pitchFamily="34" charset="0"/>
                        </a:rPr>
                        <a:t>Centre </a:t>
                      </a:r>
                      <a:r>
                        <a:rPr lang="en-US" sz="1800" b="1" kern="1200" dirty="0" smtClean="0">
                          <a:solidFill>
                            <a:srgbClr val="0000FF"/>
                          </a:solidFill>
                          <a:latin typeface="Arial" pitchFamily="34" charset="0"/>
                          <a:ea typeface="Times New Roman"/>
                          <a:cs typeface="Arial" pitchFamily="34" charset="0"/>
                        </a:rPr>
                        <a:t>60%</a:t>
                      </a:r>
                      <a:endParaRPr lang="en-US" sz="1800" dirty="0">
                        <a:solidFill>
                          <a:srgbClr val="0000FF"/>
                        </a:solidFill>
                        <a:latin typeface="Arial" pitchFamily="34" charset="0"/>
                        <a:ea typeface="Times New Roman"/>
                        <a:cs typeface="Arial"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ase">
                        <a:lnSpc>
                          <a:spcPct val="115000"/>
                        </a:lnSpc>
                        <a:spcBef>
                          <a:spcPts val="0"/>
                        </a:spcBef>
                        <a:spcAft>
                          <a:spcPts val="0"/>
                        </a:spcAft>
                      </a:pPr>
                      <a:r>
                        <a:rPr lang="en-US" sz="1800" b="1" kern="1200" dirty="0">
                          <a:solidFill>
                            <a:srgbClr val="0000FF"/>
                          </a:solidFill>
                          <a:latin typeface="Arial" pitchFamily="34" charset="0"/>
                          <a:ea typeface="Times New Roman"/>
                          <a:cs typeface="Arial" pitchFamily="34" charset="0"/>
                        </a:rPr>
                        <a:t>State </a:t>
                      </a:r>
                      <a:r>
                        <a:rPr lang="en-US" sz="1800" b="1" kern="1200" dirty="0" smtClean="0">
                          <a:solidFill>
                            <a:srgbClr val="0000FF"/>
                          </a:solidFill>
                          <a:latin typeface="Arial" pitchFamily="34" charset="0"/>
                          <a:ea typeface="Times New Roman"/>
                          <a:cs typeface="Arial" pitchFamily="34" charset="0"/>
                        </a:rPr>
                        <a:t>40%</a:t>
                      </a:r>
                      <a:endParaRPr lang="en-US" sz="1800" dirty="0">
                        <a:solidFill>
                          <a:srgbClr val="0000FF"/>
                        </a:solidFill>
                        <a:latin typeface="Arial" pitchFamily="34" charset="0"/>
                        <a:ea typeface="Times New Roman"/>
                        <a:cs typeface="Arial"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ase">
                        <a:lnSpc>
                          <a:spcPct val="115000"/>
                        </a:lnSpc>
                        <a:spcBef>
                          <a:spcPts val="0"/>
                        </a:spcBef>
                        <a:spcAft>
                          <a:spcPts val="0"/>
                        </a:spcAft>
                      </a:pPr>
                      <a:r>
                        <a:rPr lang="en-US" sz="1800" b="1" kern="1200">
                          <a:solidFill>
                            <a:srgbClr val="0000FF"/>
                          </a:solidFill>
                          <a:latin typeface="Arial" pitchFamily="34" charset="0"/>
                          <a:ea typeface="Times New Roman"/>
                          <a:cs typeface="Arial" pitchFamily="34" charset="0"/>
                        </a:rPr>
                        <a:t>Additional State contribution</a:t>
                      </a:r>
                      <a:endParaRPr lang="en-US" sz="1800">
                        <a:solidFill>
                          <a:srgbClr val="0000FF"/>
                        </a:solidFill>
                        <a:latin typeface="Arial" pitchFamily="34" charset="0"/>
                        <a:ea typeface="Times New Roman"/>
                        <a:cs typeface="Arial"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ase">
                        <a:lnSpc>
                          <a:spcPct val="115000"/>
                        </a:lnSpc>
                        <a:spcBef>
                          <a:spcPts val="0"/>
                        </a:spcBef>
                        <a:spcAft>
                          <a:spcPts val="0"/>
                        </a:spcAft>
                      </a:pPr>
                      <a:r>
                        <a:rPr lang="en-US" sz="1800" b="1" kern="1200">
                          <a:solidFill>
                            <a:srgbClr val="0000FF"/>
                          </a:solidFill>
                          <a:latin typeface="Arial" pitchFamily="34" charset="0"/>
                          <a:ea typeface="Times New Roman"/>
                          <a:cs typeface="Arial" pitchFamily="34" charset="0"/>
                        </a:rPr>
                        <a:t>Total </a:t>
                      </a:r>
                      <a:endParaRPr lang="en-US" sz="1800">
                        <a:solidFill>
                          <a:srgbClr val="0000FF"/>
                        </a:solidFill>
                        <a:latin typeface="Arial" pitchFamily="34" charset="0"/>
                        <a:ea typeface="Times New Roman"/>
                        <a:cs typeface="Arial"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777787">
                <a:tc>
                  <a:txBody>
                    <a:bodyPr/>
                    <a:lstStyle/>
                    <a:p>
                      <a:pPr marL="0" marR="0" fontAlgn="base">
                        <a:lnSpc>
                          <a:spcPct val="115000"/>
                        </a:lnSpc>
                        <a:spcBef>
                          <a:spcPts val="0"/>
                        </a:spcBef>
                        <a:spcAft>
                          <a:spcPts val="0"/>
                        </a:spcAft>
                      </a:pPr>
                      <a:r>
                        <a:rPr lang="en-US" sz="1800" b="1" kern="1200" dirty="0">
                          <a:solidFill>
                            <a:srgbClr val="0000FF"/>
                          </a:solidFill>
                          <a:latin typeface="Arial" pitchFamily="34" charset="0"/>
                          <a:ea typeface="Times New Roman"/>
                          <a:cs typeface="Arial" pitchFamily="34" charset="0"/>
                        </a:rPr>
                        <a:t>Primary </a:t>
                      </a:r>
                      <a:endParaRPr lang="en-US" sz="1800" dirty="0">
                        <a:solidFill>
                          <a:srgbClr val="0000FF"/>
                        </a:solidFill>
                        <a:latin typeface="Arial" pitchFamily="34" charset="0"/>
                        <a:ea typeface="Times New Roman"/>
                        <a:cs typeface="Arial" pitchFamily="34" charset="0"/>
                      </a:endParaRPr>
                    </a:p>
                    <a:p>
                      <a:pPr marL="0" marR="0" fontAlgn="base">
                        <a:lnSpc>
                          <a:spcPct val="115000"/>
                        </a:lnSpc>
                        <a:spcBef>
                          <a:spcPts val="0"/>
                        </a:spcBef>
                        <a:spcAft>
                          <a:spcPts val="0"/>
                        </a:spcAft>
                      </a:pPr>
                      <a:r>
                        <a:rPr lang="en-US" sz="1800" b="1" kern="1200" dirty="0">
                          <a:solidFill>
                            <a:srgbClr val="0000FF"/>
                          </a:solidFill>
                          <a:latin typeface="Arial" pitchFamily="34" charset="0"/>
                          <a:ea typeface="Times New Roman"/>
                          <a:cs typeface="Arial" pitchFamily="34" charset="0"/>
                        </a:rPr>
                        <a:t>(1-5  Std)</a:t>
                      </a:r>
                      <a:endParaRPr lang="en-US" sz="1800" dirty="0">
                        <a:solidFill>
                          <a:srgbClr val="0000FF"/>
                        </a:solidFill>
                        <a:latin typeface="Arial" pitchFamily="34" charset="0"/>
                        <a:ea typeface="Times New Roman"/>
                        <a:cs typeface="Arial"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ctr">
                        <a:lnSpc>
                          <a:spcPct val="115000"/>
                        </a:lnSpc>
                        <a:spcBef>
                          <a:spcPts val="0"/>
                        </a:spcBef>
                        <a:spcAft>
                          <a:spcPts val="0"/>
                        </a:spcAft>
                      </a:pPr>
                      <a:r>
                        <a:rPr lang="en-US" sz="1800" kern="1200" dirty="0" smtClean="0">
                          <a:solidFill>
                            <a:srgbClr val="0000FF"/>
                          </a:solidFill>
                          <a:latin typeface="Arial" pitchFamily="34" charset="0"/>
                          <a:ea typeface="Times New Roman"/>
                          <a:cs typeface="Arial" pitchFamily="34" charset="0"/>
                        </a:rPr>
                        <a:t>4.13</a:t>
                      </a:r>
                      <a:endParaRPr lang="en-US" sz="1800" dirty="0">
                        <a:solidFill>
                          <a:srgbClr val="0000FF"/>
                        </a:solidFill>
                        <a:latin typeface="Arial" pitchFamily="34" charset="0"/>
                        <a:ea typeface="Times New Roman"/>
                        <a:cs typeface="Arial"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ctr">
                        <a:lnSpc>
                          <a:spcPct val="115000"/>
                        </a:lnSpc>
                        <a:spcBef>
                          <a:spcPts val="0"/>
                        </a:spcBef>
                        <a:spcAft>
                          <a:spcPts val="0"/>
                        </a:spcAft>
                      </a:pPr>
                      <a:r>
                        <a:rPr lang="en-US" sz="1800" kern="1200" dirty="0" smtClean="0">
                          <a:solidFill>
                            <a:srgbClr val="0000FF"/>
                          </a:solidFill>
                          <a:latin typeface="Arial" pitchFamily="34" charset="0"/>
                          <a:ea typeface="Times New Roman"/>
                          <a:cs typeface="Arial" pitchFamily="34" charset="0"/>
                        </a:rPr>
                        <a:t>2.48</a:t>
                      </a:r>
                      <a:endParaRPr lang="en-US" sz="1800" dirty="0">
                        <a:solidFill>
                          <a:srgbClr val="0000FF"/>
                        </a:solidFill>
                        <a:latin typeface="Arial" pitchFamily="34" charset="0"/>
                        <a:ea typeface="Times New Roman"/>
                        <a:cs typeface="Arial"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ctr">
                        <a:lnSpc>
                          <a:spcPct val="115000"/>
                        </a:lnSpc>
                        <a:spcBef>
                          <a:spcPts val="0"/>
                        </a:spcBef>
                        <a:spcAft>
                          <a:spcPts val="0"/>
                        </a:spcAft>
                      </a:pPr>
                      <a:r>
                        <a:rPr lang="en-US" sz="1800" kern="1200" dirty="0" smtClean="0">
                          <a:solidFill>
                            <a:srgbClr val="0000FF"/>
                          </a:solidFill>
                          <a:latin typeface="Arial" pitchFamily="34" charset="0"/>
                          <a:ea typeface="Times New Roman"/>
                          <a:cs typeface="Arial" pitchFamily="34" charset="0"/>
                        </a:rPr>
                        <a:t>1.65</a:t>
                      </a:r>
                      <a:endParaRPr lang="en-US" sz="1800" dirty="0">
                        <a:solidFill>
                          <a:srgbClr val="0000FF"/>
                        </a:solidFill>
                        <a:latin typeface="Arial" pitchFamily="34" charset="0"/>
                        <a:ea typeface="Times New Roman"/>
                        <a:cs typeface="Arial"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ctr">
                        <a:lnSpc>
                          <a:spcPct val="115000"/>
                        </a:lnSpc>
                        <a:spcBef>
                          <a:spcPts val="0"/>
                        </a:spcBef>
                        <a:spcAft>
                          <a:spcPts val="0"/>
                        </a:spcAft>
                      </a:pPr>
                      <a:r>
                        <a:rPr lang="en-US" sz="1800" kern="1200" dirty="0" smtClean="0">
                          <a:solidFill>
                            <a:srgbClr val="0000FF"/>
                          </a:solidFill>
                          <a:latin typeface="Arial" pitchFamily="34" charset="0"/>
                          <a:ea typeface="Times New Roman"/>
                          <a:cs typeface="Arial" pitchFamily="34" charset="0"/>
                        </a:rPr>
                        <a:t>2.98 </a:t>
                      </a:r>
                      <a:endParaRPr lang="en-US" sz="1800" dirty="0">
                        <a:solidFill>
                          <a:srgbClr val="0000FF"/>
                        </a:solidFill>
                        <a:latin typeface="Arial" pitchFamily="34" charset="0"/>
                        <a:ea typeface="Times New Roman"/>
                        <a:cs typeface="Arial"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fontAlgn="base">
                        <a:lnSpc>
                          <a:spcPct val="115000"/>
                        </a:lnSpc>
                        <a:spcBef>
                          <a:spcPts val="0"/>
                        </a:spcBef>
                        <a:spcAft>
                          <a:spcPts val="0"/>
                        </a:spcAft>
                      </a:pPr>
                      <a:r>
                        <a:rPr lang="en-US" sz="1800" b="1" dirty="0" smtClean="0">
                          <a:solidFill>
                            <a:srgbClr val="0000FF"/>
                          </a:solidFill>
                          <a:latin typeface="Arial" pitchFamily="34" charset="0"/>
                          <a:ea typeface="Times New Roman"/>
                          <a:cs typeface="Arial" pitchFamily="34" charset="0"/>
                        </a:rPr>
                        <a:t>7.11</a:t>
                      </a:r>
                      <a:endParaRPr lang="en-US" sz="1800" b="1" dirty="0">
                        <a:solidFill>
                          <a:srgbClr val="0000FF"/>
                        </a:solidFill>
                        <a:latin typeface="Arial" pitchFamily="34" charset="0"/>
                        <a:ea typeface="Times New Roman"/>
                        <a:cs typeface="Arial"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777787">
                <a:tc>
                  <a:txBody>
                    <a:bodyPr/>
                    <a:lstStyle/>
                    <a:p>
                      <a:pPr marL="0" marR="0" fontAlgn="base">
                        <a:lnSpc>
                          <a:spcPct val="115000"/>
                        </a:lnSpc>
                        <a:spcBef>
                          <a:spcPts val="0"/>
                        </a:spcBef>
                        <a:spcAft>
                          <a:spcPts val="0"/>
                        </a:spcAft>
                      </a:pPr>
                      <a:r>
                        <a:rPr lang="en-US" sz="1800" b="1" kern="1200">
                          <a:solidFill>
                            <a:srgbClr val="0000FF"/>
                          </a:solidFill>
                          <a:latin typeface="Arial" pitchFamily="34" charset="0"/>
                          <a:ea typeface="Times New Roman"/>
                          <a:cs typeface="Arial" pitchFamily="34" charset="0"/>
                        </a:rPr>
                        <a:t>Upper Primary</a:t>
                      </a:r>
                      <a:endParaRPr lang="en-US" sz="1800">
                        <a:solidFill>
                          <a:srgbClr val="0000FF"/>
                        </a:solidFill>
                        <a:latin typeface="Arial" pitchFamily="34" charset="0"/>
                        <a:ea typeface="Times New Roman"/>
                        <a:cs typeface="Arial" pitchFamily="34" charset="0"/>
                      </a:endParaRPr>
                    </a:p>
                    <a:p>
                      <a:pPr marL="0" marR="0" fontAlgn="base">
                        <a:lnSpc>
                          <a:spcPct val="115000"/>
                        </a:lnSpc>
                        <a:spcBef>
                          <a:spcPts val="0"/>
                        </a:spcBef>
                        <a:spcAft>
                          <a:spcPts val="0"/>
                        </a:spcAft>
                      </a:pPr>
                      <a:r>
                        <a:rPr lang="en-US" sz="1800" b="1" kern="1200">
                          <a:solidFill>
                            <a:srgbClr val="0000FF"/>
                          </a:solidFill>
                          <a:latin typeface="Arial" pitchFamily="34" charset="0"/>
                          <a:ea typeface="Times New Roman"/>
                          <a:cs typeface="Arial" pitchFamily="34" charset="0"/>
                        </a:rPr>
                        <a:t> (6-8 Std)</a:t>
                      </a:r>
                      <a:endParaRPr lang="en-US" sz="1800">
                        <a:solidFill>
                          <a:srgbClr val="0000FF"/>
                        </a:solidFill>
                        <a:latin typeface="Arial" pitchFamily="34" charset="0"/>
                        <a:ea typeface="Times New Roman"/>
                        <a:cs typeface="Arial"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ctr">
                        <a:lnSpc>
                          <a:spcPct val="115000"/>
                        </a:lnSpc>
                        <a:spcBef>
                          <a:spcPts val="0"/>
                        </a:spcBef>
                        <a:spcAft>
                          <a:spcPts val="0"/>
                        </a:spcAft>
                      </a:pPr>
                      <a:r>
                        <a:rPr lang="en-US" sz="1800" kern="1200" dirty="0" smtClean="0">
                          <a:solidFill>
                            <a:srgbClr val="0000FF"/>
                          </a:solidFill>
                          <a:latin typeface="Arial" pitchFamily="34" charset="0"/>
                          <a:ea typeface="Times New Roman"/>
                          <a:cs typeface="Arial" pitchFamily="34" charset="0"/>
                        </a:rPr>
                        <a:t>6.18</a:t>
                      </a:r>
                      <a:endParaRPr lang="en-US" sz="1800" dirty="0">
                        <a:solidFill>
                          <a:srgbClr val="0000FF"/>
                        </a:solidFill>
                        <a:latin typeface="Arial" pitchFamily="34" charset="0"/>
                        <a:ea typeface="Times New Roman"/>
                        <a:cs typeface="Arial"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ctr">
                        <a:lnSpc>
                          <a:spcPct val="115000"/>
                        </a:lnSpc>
                        <a:spcBef>
                          <a:spcPts val="0"/>
                        </a:spcBef>
                        <a:spcAft>
                          <a:spcPts val="0"/>
                        </a:spcAft>
                      </a:pPr>
                      <a:r>
                        <a:rPr lang="en-US" sz="1800" dirty="0" smtClean="0">
                          <a:solidFill>
                            <a:srgbClr val="0000FF"/>
                          </a:solidFill>
                          <a:latin typeface="Arial" pitchFamily="34" charset="0"/>
                          <a:ea typeface="Times New Roman"/>
                          <a:cs typeface="Arial" pitchFamily="34" charset="0"/>
                        </a:rPr>
                        <a:t>3.71</a:t>
                      </a:r>
                      <a:endParaRPr lang="en-US" sz="1800" dirty="0">
                        <a:solidFill>
                          <a:srgbClr val="0000FF"/>
                        </a:solidFill>
                        <a:latin typeface="Arial" pitchFamily="34" charset="0"/>
                        <a:ea typeface="Times New Roman"/>
                        <a:cs typeface="Arial"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ctr">
                        <a:lnSpc>
                          <a:spcPct val="115000"/>
                        </a:lnSpc>
                        <a:spcBef>
                          <a:spcPts val="0"/>
                        </a:spcBef>
                        <a:spcAft>
                          <a:spcPts val="0"/>
                        </a:spcAft>
                      </a:pPr>
                      <a:r>
                        <a:rPr lang="en-US" sz="1800" dirty="0" smtClean="0">
                          <a:solidFill>
                            <a:srgbClr val="0000FF"/>
                          </a:solidFill>
                          <a:latin typeface="Arial" pitchFamily="34" charset="0"/>
                          <a:ea typeface="Times New Roman"/>
                          <a:cs typeface="Arial" pitchFamily="34" charset="0"/>
                        </a:rPr>
                        <a:t>2.47</a:t>
                      </a:r>
                      <a:endParaRPr lang="en-US" sz="1800" dirty="0">
                        <a:solidFill>
                          <a:srgbClr val="0000FF"/>
                        </a:solidFill>
                        <a:latin typeface="Arial" pitchFamily="34" charset="0"/>
                        <a:ea typeface="Times New Roman"/>
                        <a:cs typeface="Arial"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ctr">
                        <a:lnSpc>
                          <a:spcPct val="115000"/>
                        </a:lnSpc>
                        <a:spcBef>
                          <a:spcPts val="0"/>
                        </a:spcBef>
                        <a:spcAft>
                          <a:spcPts val="0"/>
                        </a:spcAft>
                      </a:pPr>
                      <a:r>
                        <a:rPr lang="en-US" sz="1800" kern="1200" dirty="0" smtClean="0">
                          <a:solidFill>
                            <a:srgbClr val="0000FF"/>
                          </a:solidFill>
                          <a:latin typeface="Arial" pitchFamily="34" charset="0"/>
                          <a:ea typeface="Times New Roman"/>
                          <a:cs typeface="Arial" pitchFamily="34" charset="0"/>
                        </a:rPr>
                        <a:t>1.03 </a:t>
                      </a:r>
                      <a:endParaRPr lang="en-US" sz="1800" dirty="0">
                        <a:solidFill>
                          <a:srgbClr val="0000FF"/>
                        </a:solidFill>
                        <a:latin typeface="Arial" pitchFamily="34" charset="0"/>
                        <a:ea typeface="Times New Roman"/>
                        <a:cs typeface="Arial"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fontAlgn="base">
                        <a:lnSpc>
                          <a:spcPct val="115000"/>
                        </a:lnSpc>
                        <a:spcBef>
                          <a:spcPts val="0"/>
                        </a:spcBef>
                        <a:spcAft>
                          <a:spcPts val="0"/>
                        </a:spcAft>
                      </a:pPr>
                      <a:r>
                        <a:rPr lang="en-US" sz="1800" b="1" kern="1200" dirty="0" smtClean="0">
                          <a:solidFill>
                            <a:srgbClr val="0000FF"/>
                          </a:solidFill>
                          <a:latin typeface="Arial" pitchFamily="34" charset="0"/>
                          <a:ea typeface="Times New Roman"/>
                          <a:cs typeface="Arial" pitchFamily="34" charset="0"/>
                        </a:rPr>
                        <a:t>7.21</a:t>
                      </a:r>
                      <a:endParaRPr lang="en-US" sz="1800" dirty="0">
                        <a:solidFill>
                          <a:srgbClr val="0000FF"/>
                        </a:solidFill>
                        <a:latin typeface="Arial" pitchFamily="34" charset="0"/>
                        <a:ea typeface="Times New Roman"/>
                        <a:cs typeface="Arial"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777787">
                <a:tc>
                  <a:txBody>
                    <a:bodyPr/>
                    <a:lstStyle/>
                    <a:p>
                      <a:pPr marL="0" marR="0" fontAlgn="base">
                        <a:lnSpc>
                          <a:spcPct val="115000"/>
                        </a:lnSpc>
                        <a:spcBef>
                          <a:spcPts val="0"/>
                        </a:spcBef>
                        <a:spcAft>
                          <a:spcPts val="0"/>
                        </a:spcAft>
                      </a:pPr>
                      <a:r>
                        <a:rPr lang="en-US" sz="1800" dirty="0" smtClean="0">
                          <a:solidFill>
                            <a:srgbClr val="0000FF"/>
                          </a:solidFill>
                          <a:latin typeface="Arial" pitchFamily="34" charset="0"/>
                          <a:ea typeface="Times New Roman"/>
                          <a:cs typeface="Arial" pitchFamily="34" charset="0"/>
                        </a:rPr>
                        <a:t>9</a:t>
                      </a:r>
                      <a:r>
                        <a:rPr lang="en-US" sz="1800" baseline="30000" dirty="0" smtClean="0">
                          <a:solidFill>
                            <a:srgbClr val="0000FF"/>
                          </a:solidFill>
                          <a:latin typeface="Arial" pitchFamily="34" charset="0"/>
                          <a:ea typeface="Times New Roman"/>
                          <a:cs typeface="Arial" pitchFamily="34" charset="0"/>
                        </a:rPr>
                        <a:t>th</a:t>
                      </a:r>
                      <a:r>
                        <a:rPr lang="en-US" sz="1800" dirty="0" smtClean="0">
                          <a:solidFill>
                            <a:srgbClr val="0000FF"/>
                          </a:solidFill>
                          <a:latin typeface="Arial" pitchFamily="34" charset="0"/>
                          <a:ea typeface="Times New Roman"/>
                          <a:cs typeface="Arial" pitchFamily="34" charset="0"/>
                        </a:rPr>
                        <a:t> &amp; 10</a:t>
                      </a:r>
                      <a:r>
                        <a:rPr lang="en-US" sz="1800" baseline="30000" dirty="0" smtClean="0">
                          <a:solidFill>
                            <a:srgbClr val="0000FF"/>
                          </a:solidFill>
                          <a:latin typeface="Arial" pitchFamily="34" charset="0"/>
                          <a:ea typeface="Times New Roman"/>
                          <a:cs typeface="Arial" pitchFamily="34" charset="0"/>
                        </a:rPr>
                        <a:t>th</a:t>
                      </a:r>
                      <a:endParaRPr lang="en-US" sz="1800" dirty="0">
                        <a:solidFill>
                          <a:srgbClr val="0000FF"/>
                        </a:solidFill>
                        <a:latin typeface="Arial" pitchFamily="34" charset="0"/>
                        <a:ea typeface="Times New Roman"/>
                        <a:cs typeface="Arial"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ctr">
                        <a:lnSpc>
                          <a:spcPct val="115000"/>
                        </a:lnSpc>
                        <a:spcBef>
                          <a:spcPts val="0"/>
                        </a:spcBef>
                        <a:spcAft>
                          <a:spcPts val="0"/>
                        </a:spcAft>
                      </a:pPr>
                      <a:r>
                        <a:rPr lang="en-US" sz="1800" dirty="0" smtClean="0">
                          <a:solidFill>
                            <a:srgbClr val="0000FF"/>
                          </a:solidFill>
                          <a:latin typeface="Arial" pitchFamily="34" charset="0"/>
                          <a:ea typeface="Times New Roman"/>
                          <a:cs typeface="Arial" pitchFamily="34" charset="0"/>
                        </a:rPr>
                        <a:t>-</a:t>
                      </a:r>
                      <a:endParaRPr lang="en-US" sz="1800" dirty="0">
                        <a:solidFill>
                          <a:srgbClr val="0000FF"/>
                        </a:solidFill>
                        <a:latin typeface="Arial" pitchFamily="34" charset="0"/>
                        <a:ea typeface="Times New Roman"/>
                        <a:cs typeface="Arial"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ctr">
                        <a:lnSpc>
                          <a:spcPct val="115000"/>
                        </a:lnSpc>
                        <a:spcBef>
                          <a:spcPts val="0"/>
                        </a:spcBef>
                        <a:spcAft>
                          <a:spcPts val="0"/>
                        </a:spcAft>
                      </a:pPr>
                      <a:r>
                        <a:rPr lang="en-US" sz="1800" dirty="0" smtClean="0">
                          <a:solidFill>
                            <a:srgbClr val="0000FF"/>
                          </a:solidFill>
                          <a:latin typeface="Arial" pitchFamily="34" charset="0"/>
                          <a:ea typeface="Times New Roman"/>
                          <a:cs typeface="Arial" pitchFamily="34" charset="0"/>
                        </a:rPr>
                        <a:t>-</a:t>
                      </a:r>
                      <a:endParaRPr lang="en-US" sz="1800" dirty="0">
                        <a:solidFill>
                          <a:srgbClr val="0000FF"/>
                        </a:solidFill>
                        <a:latin typeface="Arial" pitchFamily="34" charset="0"/>
                        <a:ea typeface="Times New Roman"/>
                        <a:cs typeface="Arial"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marL="0" marR="0" algn="ctr" fontAlgn="ctr">
                        <a:lnSpc>
                          <a:spcPct val="115000"/>
                        </a:lnSpc>
                        <a:spcBef>
                          <a:spcPts val="0"/>
                        </a:spcBef>
                        <a:spcAft>
                          <a:spcPts val="0"/>
                        </a:spcAft>
                      </a:pPr>
                      <a:r>
                        <a:rPr lang="en-US" sz="1800" dirty="0" smtClean="0">
                          <a:solidFill>
                            <a:srgbClr val="0000FF"/>
                          </a:solidFill>
                          <a:latin typeface="Arial" pitchFamily="34" charset="0"/>
                          <a:ea typeface="Times New Roman"/>
                          <a:cs typeface="Arial" pitchFamily="34" charset="0"/>
                        </a:rPr>
                        <a:t>100% contribution</a:t>
                      </a:r>
                      <a:r>
                        <a:rPr lang="en-US" sz="1800" baseline="0" dirty="0" smtClean="0">
                          <a:solidFill>
                            <a:srgbClr val="0000FF"/>
                          </a:solidFill>
                          <a:latin typeface="Arial" pitchFamily="34" charset="0"/>
                          <a:ea typeface="Times New Roman"/>
                          <a:cs typeface="Arial" pitchFamily="34" charset="0"/>
                        </a:rPr>
                        <a:t> by State Government</a:t>
                      </a:r>
                      <a:endParaRPr lang="en-US" sz="1800" dirty="0">
                        <a:solidFill>
                          <a:srgbClr val="0000FF"/>
                        </a:solidFill>
                        <a:latin typeface="Arial" pitchFamily="34" charset="0"/>
                        <a:ea typeface="Times New Roman"/>
                        <a:cs typeface="Arial"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marL="0" marR="0" algn="ctr" fontAlgn="ctr">
                        <a:lnSpc>
                          <a:spcPct val="115000"/>
                        </a:lnSpc>
                        <a:spcBef>
                          <a:spcPts val="0"/>
                        </a:spcBef>
                        <a:spcAft>
                          <a:spcPts val="0"/>
                        </a:spcAft>
                      </a:pPr>
                      <a:endParaRPr lang="en-US" sz="1800" dirty="0">
                        <a:solidFill>
                          <a:srgbClr val="0000FF"/>
                        </a:solidFill>
                        <a:latin typeface="Arial" pitchFamily="34" charset="0"/>
                        <a:ea typeface="Times New Roman"/>
                        <a:cs typeface="Arial"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fontAlgn="base">
                        <a:lnSpc>
                          <a:spcPct val="115000"/>
                        </a:lnSpc>
                        <a:spcBef>
                          <a:spcPts val="0"/>
                        </a:spcBef>
                        <a:spcAft>
                          <a:spcPts val="0"/>
                        </a:spcAft>
                      </a:pPr>
                      <a:r>
                        <a:rPr lang="en-US" sz="1800" b="1" dirty="0" smtClean="0">
                          <a:solidFill>
                            <a:srgbClr val="0000FF"/>
                          </a:solidFill>
                          <a:latin typeface="Arial" pitchFamily="34" charset="0"/>
                          <a:ea typeface="Times New Roman"/>
                          <a:cs typeface="Arial" pitchFamily="34" charset="0"/>
                        </a:rPr>
                        <a:t>8.78</a:t>
                      </a:r>
                      <a:endParaRPr lang="en-US" sz="1800" b="1" dirty="0">
                        <a:solidFill>
                          <a:srgbClr val="0000FF"/>
                        </a:solidFill>
                        <a:latin typeface="Arial" pitchFamily="34" charset="0"/>
                        <a:ea typeface="Times New Roman"/>
                        <a:cs typeface="Arial"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bl>
          </a:graphicData>
        </a:graphic>
      </p:graphicFrame>
      <p:sp>
        <p:nvSpPr>
          <p:cNvPr id="85031" name="Rectangle 1"/>
          <p:cNvSpPr>
            <a:spLocks noChangeArrowheads="1"/>
          </p:cNvSpPr>
          <p:nvPr/>
        </p:nvSpPr>
        <p:spPr bwMode="auto">
          <a:xfrm>
            <a:off x="533400" y="5638801"/>
            <a:ext cx="7848600" cy="369332"/>
          </a:xfrm>
          <a:prstGeom prst="rect">
            <a:avLst/>
          </a:prstGeom>
          <a:noFill/>
          <a:ln w="9525">
            <a:noFill/>
            <a:miter lim="800000"/>
            <a:headEnd/>
            <a:tailEnd/>
          </a:ln>
        </p:spPr>
        <p:txBody>
          <a:bodyPr wrap="square" anchor="ctr">
            <a:spAutoFit/>
          </a:bodyPr>
          <a:lstStyle/>
          <a:p>
            <a:r>
              <a:rPr lang="en-US" b="1" dirty="0">
                <a:solidFill>
                  <a:srgbClr val="C00000"/>
                </a:solidFill>
              </a:rPr>
              <a:t>For 9 &amp; 10</a:t>
            </a:r>
            <a:r>
              <a:rPr lang="en-US" b="1" baseline="30000" dirty="0">
                <a:solidFill>
                  <a:srgbClr val="C00000"/>
                </a:solidFill>
              </a:rPr>
              <a:t>th</a:t>
            </a:r>
            <a:r>
              <a:rPr lang="en-US" b="1" dirty="0">
                <a:solidFill>
                  <a:srgbClr val="C00000"/>
                </a:solidFill>
              </a:rPr>
              <a:t> Std the entire expenditure is </a:t>
            </a:r>
            <a:r>
              <a:rPr lang="en-US" b="1" dirty="0">
                <a:solidFill>
                  <a:srgbClr val="C00000"/>
                </a:solidFill>
                <a:latin typeface="+mn-lt"/>
              </a:rPr>
              <a:t>met</a:t>
            </a:r>
            <a:r>
              <a:rPr lang="en-US" b="1" dirty="0">
                <a:solidFill>
                  <a:srgbClr val="C00000"/>
                </a:solidFill>
              </a:rPr>
              <a:t> out of State funds only. </a:t>
            </a:r>
            <a:endParaRPr lang="en-US" dirty="0">
              <a:solidFill>
                <a:srgbClr val="C00000"/>
              </a:solidFill>
            </a:endParaRPr>
          </a:p>
        </p:txBody>
      </p:sp>
      <p:sp>
        <p:nvSpPr>
          <p:cNvPr id="5" name="Slide Number Placeholder 3"/>
          <p:cNvSpPr>
            <a:spLocks noGrp="1"/>
          </p:cNvSpPr>
          <p:nvPr>
            <p:ph type="sldNum" sz="quarter" idx="12"/>
          </p:nvPr>
        </p:nvSpPr>
        <p:spPr>
          <a:xfrm>
            <a:off x="6858000" y="6356350"/>
            <a:ext cx="2133600" cy="365125"/>
          </a:xfrm>
        </p:spPr>
        <p:txBody>
          <a:bodyPr/>
          <a:lstStyle/>
          <a:p>
            <a:pPr>
              <a:defRPr/>
            </a:pPr>
            <a:fld id="{33C319F0-E2B1-4C7F-8771-6BD0E72C6235}" type="slidenum">
              <a:rPr lang="en-US"/>
              <a:pPr>
                <a:defRPr/>
              </a:pPr>
              <a:t>24</a:t>
            </a:fld>
            <a:endParaRPr lang="en-US"/>
          </a:p>
        </p:txBody>
      </p:sp>
      <p:sp>
        <p:nvSpPr>
          <p:cNvPr id="7" name="TextBox 6"/>
          <p:cNvSpPr txBox="1"/>
          <p:nvPr/>
        </p:nvSpPr>
        <p:spPr>
          <a:xfrm>
            <a:off x="6629400" y="1371600"/>
            <a:ext cx="1676400" cy="369332"/>
          </a:xfrm>
          <a:prstGeom prst="rect">
            <a:avLst/>
          </a:prstGeom>
          <a:noFill/>
        </p:spPr>
        <p:txBody>
          <a:bodyPr wrap="square" rtlCol="0">
            <a:spAutoFit/>
          </a:bodyPr>
          <a:lstStyle/>
          <a:p>
            <a:pPr algn="ctr"/>
            <a:r>
              <a:rPr lang="en-US" dirty="0" smtClean="0"/>
              <a:t>In Rs.</a:t>
            </a:r>
            <a:endParaRPr lang="en-US" dirty="0"/>
          </a:p>
        </p:txBody>
      </p:sp>
    </p:spTree>
  </p:cSld>
  <p:clrMapOvr>
    <a:masterClrMapping/>
  </p:clrMapOvr>
  <p:transition advClick="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934200" y="6356350"/>
            <a:ext cx="2133600" cy="365125"/>
          </a:xfrm>
        </p:spPr>
        <p:txBody>
          <a:bodyPr/>
          <a:lstStyle/>
          <a:p>
            <a:pPr>
              <a:defRPr/>
            </a:pPr>
            <a:fld id="{E202EE00-3D1C-48BF-B4E1-6F83E97356F3}" type="slidenum">
              <a:rPr lang="en-US"/>
              <a:pPr>
                <a:defRPr/>
              </a:pPr>
              <a:t>25</a:t>
            </a:fld>
            <a:endParaRPr lang="en-US"/>
          </a:p>
        </p:txBody>
      </p:sp>
      <p:sp>
        <p:nvSpPr>
          <p:cNvPr id="6" name="TextBox 5"/>
          <p:cNvSpPr txBox="1"/>
          <p:nvPr/>
        </p:nvSpPr>
        <p:spPr>
          <a:xfrm>
            <a:off x="1905000" y="762000"/>
            <a:ext cx="5867400" cy="461665"/>
          </a:xfrm>
          <a:prstGeom prst="rect">
            <a:avLst/>
          </a:prstGeom>
          <a:noFill/>
          <a:ln>
            <a:solidFill>
              <a:schemeClr val="tx1"/>
            </a:solidFill>
          </a:ln>
        </p:spPr>
        <p:txBody>
          <a:bodyPr wrap="square">
            <a:spAutoFit/>
          </a:bodyPr>
          <a:lstStyle/>
          <a:p>
            <a:pPr algn="ctr"/>
            <a:r>
              <a:rPr lang="en-US" sz="2400" b="1" dirty="0" smtClean="0">
                <a:solidFill>
                  <a:srgbClr val="C00000"/>
                </a:solidFill>
              </a:rPr>
              <a:t>Proposed Budget for the year 2018-19</a:t>
            </a:r>
            <a:endParaRPr lang="en-US" sz="2400" dirty="0">
              <a:solidFill>
                <a:srgbClr val="C00000"/>
              </a:solidFill>
            </a:endParaRPr>
          </a:p>
        </p:txBody>
      </p:sp>
      <p:sp>
        <p:nvSpPr>
          <p:cNvPr id="7" name="TextBox 6"/>
          <p:cNvSpPr txBox="1"/>
          <p:nvPr/>
        </p:nvSpPr>
        <p:spPr>
          <a:xfrm>
            <a:off x="6400800" y="1383268"/>
            <a:ext cx="1752600" cy="369332"/>
          </a:xfrm>
          <a:prstGeom prst="rect">
            <a:avLst/>
          </a:prstGeom>
          <a:noFill/>
        </p:spPr>
        <p:txBody>
          <a:bodyPr wrap="square" rtlCol="0">
            <a:spAutoFit/>
          </a:bodyPr>
          <a:lstStyle/>
          <a:p>
            <a:r>
              <a:rPr lang="en-US" dirty="0" smtClean="0">
                <a:solidFill>
                  <a:srgbClr val="0000FF"/>
                </a:solidFill>
              </a:rPr>
              <a:t>Rs. In </a:t>
            </a:r>
            <a:r>
              <a:rPr lang="en-US" dirty="0" err="1" smtClean="0">
                <a:solidFill>
                  <a:srgbClr val="0000FF"/>
                </a:solidFill>
              </a:rPr>
              <a:t>crore</a:t>
            </a:r>
            <a:endParaRPr lang="en-US" dirty="0">
              <a:solidFill>
                <a:srgbClr val="0000FF"/>
              </a:solidFill>
              <a:latin typeface="+mn-lt"/>
            </a:endParaRPr>
          </a:p>
        </p:txBody>
      </p:sp>
      <p:graphicFrame>
        <p:nvGraphicFramePr>
          <p:cNvPr id="9" name="Table 8"/>
          <p:cNvGraphicFramePr>
            <a:graphicFrameLocks noGrp="1"/>
          </p:cNvGraphicFramePr>
          <p:nvPr/>
        </p:nvGraphicFramePr>
        <p:xfrm>
          <a:off x="1066800" y="1888642"/>
          <a:ext cx="7010400" cy="4695840"/>
        </p:xfrm>
        <a:graphic>
          <a:graphicData uri="http://schemas.openxmlformats.org/drawingml/2006/table">
            <a:tbl>
              <a:tblPr/>
              <a:tblGrid>
                <a:gridCol w="457200"/>
                <a:gridCol w="2714173"/>
                <a:gridCol w="1553027"/>
                <a:gridCol w="1201058"/>
                <a:gridCol w="1084942"/>
              </a:tblGrid>
              <a:tr h="593850">
                <a:tc rowSpan="2">
                  <a:txBody>
                    <a:bodyPr/>
                    <a:lstStyle/>
                    <a:p>
                      <a:pPr marL="0" marR="0" algn="ctr">
                        <a:lnSpc>
                          <a:spcPct val="115000"/>
                        </a:lnSpc>
                        <a:spcBef>
                          <a:spcPts val="0"/>
                        </a:spcBef>
                        <a:spcAft>
                          <a:spcPts val="0"/>
                        </a:spcAft>
                      </a:pPr>
                      <a:r>
                        <a:rPr lang="en-US" sz="1600" b="1" kern="1200" dirty="0">
                          <a:solidFill>
                            <a:srgbClr val="0000FF"/>
                          </a:solidFill>
                          <a:latin typeface="Arial" pitchFamily="34" charset="0"/>
                          <a:ea typeface="Times New Roman"/>
                          <a:cs typeface="Arial" pitchFamily="34" charset="0"/>
                        </a:rPr>
                        <a:t>S.</a:t>
                      </a:r>
                      <a:r>
                        <a:rPr lang="en-US" sz="1600" b="1" kern="1200" dirty="0">
                          <a:solidFill>
                            <a:srgbClr val="0000FF"/>
                          </a:solidFill>
                          <a:latin typeface="Arial" pitchFamily="34" charset="0"/>
                          <a:ea typeface="Calibri"/>
                          <a:cs typeface="Arial" pitchFamily="34" charset="0"/>
                        </a:rPr>
                        <a:t> </a:t>
                      </a:r>
                      <a:endParaRPr lang="en-US" sz="1600" dirty="0">
                        <a:solidFill>
                          <a:srgbClr val="0000FF"/>
                        </a:solidFill>
                        <a:latin typeface="Arial" pitchFamily="34" charset="0"/>
                        <a:ea typeface="Times New Roman"/>
                        <a:cs typeface="Arial" pitchFamily="34" charset="0"/>
                      </a:endParaRPr>
                    </a:p>
                    <a:p>
                      <a:pPr marL="0" marR="0" algn="ctr">
                        <a:lnSpc>
                          <a:spcPct val="115000"/>
                        </a:lnSpc>
                        <a:spcBef>
                          <a:spcPts val="0"/>
                        </a:spcBef>
                        <a:spcAft>
                          <a:spcPts val="0"/>
                        </a:spcAft>
                      </a:pPr>
                      <a:r>
                        <a:rPr lang="en-US" sz="1600" b="1" kern="1200" dirty="0">
                          <a:solidFill>
                            <a:srgbClr val="0000FF"/>
                          </a:solidFill>
                          <a:latin typeface="Arial" pitchFamily="34" charset="0"/>
                          <a:ea typeface="Times New Roman"/>
                          <a:cs typeface="Arial" pitchFamily="34" charset="0"/>
                        </a:rPr>
                        <a:t>No </a:t>
                      </a:r>
                      <a:endParaRPr lang="en-US" sz="1600" dirty="0">
                        <a:solidFill>
                          <a:srgbClr val="0000FF"/>
                        </a:solidFill>
                        <a:latin typeface="Arial" pitchFamily="34" charset="0"/>
                        <a:ea typeface="Times New Roman"/>
                        <a:cs typeface="Arial" pitchFamily="34" charset="0"/>
                      </a:endParaRPr>
                    </a:p>
                  </a:txBody>
                  <a:tcPr marL="66040" marR="6604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2">
                  <a:txBody>
                    <a:bodyPr/>
                    <a:lstStyle/>
                    <a:p>
                      <a:pPr marL="0" marR="0" algn="ctr">
                        <a:lnSpc>
                          <a:spcPct val="115000"/>
                        </a:lnSpc>
                        <a:spcBef>
                          <a:spcPts val="0"/>
                        </a:spcBef>
                        <a:spcAft>
                          <a:spcPts val="0"/>
                        </a:spcAft>
                      </a:pPr>
                      <a:r>
                        <a:rPr lang="en-US" sz="1600" b="1" kern="1200" dirty="0">
                          <a:solidFill>
                            <a:srgbClr val="0000FF"/>
                          </a:solidFill>
                          <a:latin typeface="Arial" pitchFamily="34" charset="0"/>
                          <a:ea typeface="Times New Roman"/>
                          <a:cs typeface="Arial" pitchFamily="34" charset="0"/>
                        </a:rPr>
                        <a:t>Components </a:t>
                      </a:r>
                      <a:endParaRPr lang="en-US" sz="1600" dirty="0">
                        <a:solidFill>
                          <a:srgbClr val="0000FF"/>
                        </a:solidFill>
                        <a:latin typeface="Arial" pitchFamily="34" charset="0"/>
                        <a:ea typeface="Times New Roman"/>
                        <a:cs typeface="Arial" pitchFamily="34" charset="0"/>
                      </a:endParaRPr>
                    </a:p>
                  </a:txBody>
                  <a:tcPr marL="66040" marR="6604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2">
                  <a:txBody>
                    <a:bodyPr/>
                    <a:lstStyle/>
                    <a:p>
                      <a:pPr marL="0" marR="0" algn="ctr">
                        <a:lnSpc>
                          <a:spcPct val="115000"/>
                        </a:lnSpc>
                        <a:spcBef>
                          <a:spcPts val="0"/>
                        </a:spcBef>
                        <a:spcAft>
                          <a:spcPts val="0"/>
                        </a:spcAft>
                      </a:pPr>
                      <a:r>
                        <a:rPr lang="en-US" sz="1600" b="1" kern="1200" dirty="0">
                          <a:solidFill>
                            <a:srgbClr val="0000FF"/>
                          </a:solidFill>
                          <a:latin typeface="Arial" pitchFamily="34" charset="0"/>
                          <a:ea typeface="Times New Roman"/>
                          <a:cs typeface="Arial" pitchFamily="34" charset="0"/>
                        </a:rPr>
                        <a:t>Ratio</a:t>
                      </a:r>
                      <a:endParaRPr lang="en-US" sz="1600" dirty="0">
                        <a:solidFill>
                          <a:srgbClr val="0000FF"/>
                        </a:solidFill>
                        <a:latin typeface="Arial" pitchFamily="34" charset="0"/>
                        <a:ea typeface="Times New Roman"/>
                        <a:cs typeface="Arial"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marL="0" marR="0" algn="ctr">
                        <a:lnSpc>
                          <a:spcPct val="115000"/>
                        </a:lnSpc>
                        <a:spcBef>
                          <a:spcPts val="0"/>
                        </a:spcBef>
                        <a:spcAft>
                          <a:spcPts val="0"/>
                        </a:spcAft>
                      </a:pPr>
                      <a:r>
                        <a:rPr lang="en-US" sz="1600" b="1" kern="1200" dirty="0">
                          <a:solidFill>
                            <a:srgbClr val="0000FF"/>
                          </a:solidFill>
                          <a:latin typeface="Arial" pitchFamily="34" charset="0"/>
                          <a:ea typeface="Times New Roman"/>
                          <a:cs typeface="Arial" pitchFamily="34" charset="0"/>
                        </a:rPr>
                        <a:t>Amount proposed for  </a:t>
                      </a:r>
                      <a:r>
                        <a:rPr lang="en-US" sz="1600" b="1" kern="1200" dirty="0" smtClean="0">
                          <a:solidFill>
                            <a:srgbClr val="0000FF"/>
                          </a:solidFill>
                          <a:latin typeface="Arial" pitchFamily="34" charset="0"/>
                          <a:ea typeface="Times New Roman"/>
                          <a:cs typeface="Arial" pitchFamily="34" charset="0"/>
                        </a:rPr>
                        <a:t>2018-19 </a:t>
                      </a:r>
                      <a:r>
                        <a:rPr lang="en-US" sz="1600" b="1" kern="1200" dirty="0">
                          <a:solidFill>
                            <a:srgbClr val="0000FF"/>
                          </a:solidFill>
                          <a:latin typeface="Arial" pitchFamily="34" charset="0"/>
                          <a:ea typeface="Times New Roman"/>
                          <a:cs typeface="Arial" pitchFamily="34" charset="0"/>
                        </a:rPr>
                        <a:t>in the ratio 60:40</a:t>
                      </a:r>
                      <a:endParaRPr lang="en-US" sz="1600" dirty="0">
                        <a:solidFill>
                          <a:srgbClr val="0000FF"/>
                        </a:solidFill>
                        <a:latin typeface="Arial" pitchFamily="34" charset="0"/>
                        <a:ea typeface="Times New Roman"/>
                        <a:cs typeface="Arial" pitchFamily="34" charset="0"/>
                      </a:endParaRPr>
                    </a:p>
                  </a:txBody>
                  <a:tcPr marL="66040" marR="6604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r>
              <a:tr h="304967">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0"/>
                        </a:spcAft>
                      </a:pPr>
                      <a:r>
                        <a:rPr lang="en-US" sz="1600" b="1" kern="1200" dirty="0">
                          <a:solidFill>
                            <a:srgbClr val="0000FF"/>
                          </a:solidFill>
                          <a:latin typeface="Arial" pitchFamily="34" charset="0"/>
                          <a:ea typeface="Times New Roman"/>
                          <a:cs typeface="Arial" pitchFamily="34" charset="0"/>
                        </a:rPr>
                        <a:t>Centre</a:t>
                      </a:r>
                      <a:endParaRPr lang="en-US" sz="1600" dirty="0">
                        <a:solidFill>
                          <a:srgbClr val="0000FF"/>
                        </a:solidFill>
                        <a:latin typeface="Arial" pitchFamily="34" charset="0"/>
                        <a:ea typeface="Times New Roman"/>
                        <a:cs typeface="Arial" pitchFamily="34" charset="0"/>
                      </a:endParaRPr>
                    </a:p>
                  </a:txBody>
                  <a:tcPr marL="66040" marR="6604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600" b="1" kern="1200" dirty="0">
                          <a:solidFill>
                            <a:srgbClr val="0000FF"/>
                          </a:solidFill>
                          <a:latin typeface="Arial" pitchFamily="34" charset="0"/>
                          <a:ea typeface="Times New Roman"/>
                          <a:cs typeface="Arial" pitchFamily="34" charset="0"/>
                        </a:rPr>
                        <a:t>State </a:t>
                      </a:r>
                      <a:endParaRPr lang="en-US" sz="1600" dirty="0">
                        <a:solidFill>
                          <a:srgbClr val="0000FF"/>
                        </a:solidFill>
                        <a:latin typeface="Arial" pitchFamily="34" charset="0"/>
                        <a:ea typeface="Times New Roman"/>
                        <a:cs typeface="Arial"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537018">
                <a:tc>
                  <a:txBody>
                    <a:bodyPr/>
                    <a:lstStyle/>
                    <a:p>
                      <a:pPr marL="0" marR="0" algn="ctr">
                        <a:lnSpc>
                          <a:spcPct val="150000"/>
                        </a:lnSpc>
                        <a:spcBef>
                          <a:spcPts val="0"/>
                        </a:spcBef>
                        <a:spcAft>
                          <a:spcPts val="0"/>
                        </a:spcAft>
                      </a:pPr>
                      <a:r>
                        <a:rPr lang="en-US" sz="1600" kern="1200" dirty="0">
                          <a:solidFill>
                            <a:srgbClr val="0000FF"/>
                          </a:solidFill>
                          <a:latin typeface="Arial" pitchFamily="34" charset="0"/>
                          <a:ea typeface="Times New Roman"/>
                          <a:cs typeface="Arial" pitchFamily="34" charset="0"/>
                        </a:rPr>
                        <a:t>1. </a:t>
                      </a:r>
                      <a:endParaRPr lang="en-US" sz="1600" dirty="0">
                        <a:solidFill>
                          <a:srgbClr val="0000FF"/>
                        </a:solidFill>
                        <a:latin typeface="Arial" pitchFamily="34" charset="0"/>
                        <a:ea typeface="Times New Roman"/>
                        <a:cs typeface="Arial" pitchFamily="34" charset="0"/>
                      </a:endParaRPr>
                    </a:p>
                  </a:txBody>
                  <a:tcPr marL="66040" marR="6604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50000"/>
                        </a:lnSpc>
                        <a:spcBef>
                          <a:spcPts val="0"/>
                        </a:spcBef>
                        <a:spcAft>
                          <a:spcPts val="0"/>
                        </a:spcAft>
                      </a:pPr>
                      <a:r>
                        <a:rPr lang="en-US" sz="1600" kern="1200" dirty="0">
                          <a:solidFill>
                            <a:srgbClr val="0000FF"/>
                          </a:solidFill>
                          <a:latin typeface="Arial" pitchFamily="34" charset="0"/>
                          <a:ea typeface="Times New Roman"/>
                          <a:cs typeface="Arial" pitchFamily="34" charset="0"/>
                        </a:rPr>
                        <a:t>Cost of </a:t>
                      </a:r>
                      <a:r>
                        <a:rPr lang="en-US" sz="1600" kern="1200" dirty="0" err="1">
                          <a:solidFill>
                            <a:srgbClr val="0000FF"/>
                          </a:solidFill>
                          <a:latin typeface="Arial" pitchFamily="34" charset="0"/>
                          <a:ea typeface="Times New Roman"/>
                          <a:cs typeface="Arial" pitchFamily="34" charset="0"/>
                        </a:rPr>
                        <a:t>Foodgrains</a:t>
                      </a:r>
                      <a:r>
                        <a:rPr lang="en-US" sz="1600" kern="1200" dirty="0">
                          <a:solidFill>
                            <a:srgbClr val="0000FF"/>
                          </a:solidFill>
                          <a:latin typeface="Arial" pitchFamily="34" charset="0"/>
                          <a:ea typeface="Times New Roman"/>
                          <a:cs typeface="Arial" pitchFamily="34" charset="0"/>
                        </a:rPr>
                        <a:t> </a:t>
                      </a:r>
                      <a:endParaRPr lang="en-US" sz="1600" dirty="0">
                        <a:solidFill>
                          <a:srgbClr val="0000FF"/>
                        </a:solidFill>
                        <a:latin typeface="Arial" pitchFamily="34" charset="0"/>
                        <a:ea typeface="Times New Roman"/>
                        <a:cs typeface="Arial" pitchFamily="34" charset="0"/>
                      </a:endParaRPr>
                    </a:p>
                  </a:txBody>
                  <a:tcPr marL="66040" marR="6604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50000"/>
                        </a:lnSpc>
                        <a:spcBef>
                          <a:spcPts val="0"/>
                        </a:spcBef>
                        <a:spcAft>
                          <a:spcPts val="0"/>
                        </a:spcAft>
                      </a:pPr>
                      <a:r>
                        <a:rPr lang="en-US" sz="1600" kern="1200" dirty="0">
                          <a:solidFill>
                            <a:srgbClr val="0000FF"/>
                          </a:solidFill>
                          <a:latin typeface="Arial" pitchFamily="34" charset="0"/>
                          <a:ea typeface="Calibri"/>
                          <a:cs typeface="Arial" pitchFamily="34" charset="0"/>
                        </a:rPr>
                        <a:t>100% GOI</a:t>
                      </a:r>
                      <a:endParaRPr lang="en-US" sz="1600" dirty="0">
                        <a:solidFill>
                          <a:srgbClr val="0000FF"/>
                        </a:solidFill>
                        <a:latin typeface="Arial" pitchFamily="34" charset="0"/>
                        <a:ea typeface="Times New Roman"/>
                        <a:cs typeface="Arial"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50000"/>
                        </a:lnSpc>
                        <a:spcBef>
                          <a:spcPts val="0"/>
                        </a:spcBef>
                        <a:spcAft>
                          <a:spcPts val="0"/>
                        </a:spcAft>
                      </a:pPr>
                      <a:r>
                        <a:rPr lang="en-US" sz="1600" kern="1200" dirty="0" smtClean="0">
                          <a:solidFill>
                            <a:srgbClr val="0000FF"/>
                          </a:solidFill>
                          <a:latin typeface="Arial" pitchFamily="34" charset="0"/>
                          <a:ea typeface="Calibri"/>
                          <a:cs typeface="Arial" pitchFamily="34" charset="0"/>
                        </a:rPr>
                        <a:t>35.97</a:t>
                      </a:r>
                      <a:endParaRPr lang="en-US" sz="1600" dirty="0">
                        <a:solidFill>
                          <a:srgbClr val="0000FF"/>
                        </a:solidFill>
                        <a:latin typeface="Arial" pitchFamily="34" charset="0"/>
                        <a:ea typeface="Times New Roman"/>
                        <a:cs typeface="Arial" pitchFamily="34" charset="0"/>
                      </a:endParaRPr>
                    </a:p>
                  </a:txBody>
                  <a:tcPr marL="66040" marR="6604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50000"/>
                        </a:lnSpc>
                        <a:spcBef>
                          <a:spcPts val="0"/>
                        </a:spcBef>
                        <a:spcAft>
                          <a:spcPts val="0"/>
                        </a:spcAft>
                      </a:pPr>
                      <a:r>
                        <a:rPr lang="en-US" sz="1600" kern="1200" dirty="0">
                          <a:solidFill>
                            <a:srgbClr val="0000FF"/>
                          </a:solidFill>
                          <a:latin typeface="Arial" pitchFamily="34" charset="0"/>
                          <a:ea typeface="Calibri"/>
                          <a:cs typeface="Arial" pitchFamily="34" charset="0"/>
                        </a:rPr>
                        <a:t>0</a:t>
                      </a:r>
                      <a:endParaRPr lang="en-US" sz="1600" dirty="0">
                        <a:solidFill>
                          <a:srgbClr val="0000FF"/>
                        </a:solidFill>
                        <a:latin typeface="Arial" pitchFamily="34" charset="0"/>
                        <a:ea typeface="Times New Roman"/>
                        <a:cs typeface="Arial"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609600">
                <a:tc>
                  <a:txBody>
                    <a:bodyPr/>
                    <a:lstStyle/>
                    <a:p>
                      <a:pPr marL="0" marR="0" algn="ctr">
                        <a:lnSpc>
                          <a:spcPct val="150000"/>
                        </a:lnSpc>
                        <a:spcBef>
                          <a:spcPts val="0"/>
                        </a:spcBef>
                        <a:spcAft>
                          <a:spcPts val="0"/>
                        </a:spcAft>
                      </a:pPr>
                      <a:r>
                        <a:rPr lang="en-US" sz="1600" kern="1200" dirty="0">
                          <a:solidFill>
                            <a:srgbClr val="0000FF"/>
                          </a:solidFill>
                          <a:latin typeface="Arial" pitchFamily="34" charset="0"/>
                          <a:ea typeface="Times New Roman"/>
                          <a:cs typeface="Arial" pitchFamily="34" charset="0"/>
                        </a:rPr>
                        <a:t>2. </a:t>
                      </a:r>
                      <a:endParaRPr lang="en-US" sz="1600" dirty="0">
                        <a:solidFill>
                          <a:srgbClr val="0000FF"/>
                        </a:solidFill>
                        <a:latin typeface="Arial" pitchFamily="34" charset="0"/>
                        <a:ea typeface="Times New Roman"/>
                        <a:cs typeface="Arial" pitchFamily="34" charset="0"/>
                      </a:endParaRPr>
                    </a:p>
                  </a:txBody>
                  <a:tcPr marL="66040" marR="6604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50000"/>
                        </a:lnSpc>
                        <a:spcBef>
                          <a:spcPts val="0"/>
                        </a:spcBef>
                        <a:spcAft>
                          <a:spcPts val="0"/>
                        </a:spcAft>
                      </a:pPr>
                      <a:r>
                        <a:rPr lang="en-US" sz="1600" kern="1200" dirty="0">
                          <a:solidFill>
                            <a:srgbClr val="0000FF"/>
                          </a:solidFill>
                          <a:latin typeface="Arial" pitchFamily="34" charset="0"/>
                          <a:ea typeface="Times New Roman"/>
                          <a:cs typeface="Arial" pitchFamily="34" charset="0"/>
                        </a:rPr>
                        <a:t>Cooking Cost </a:t>
                      </a:r>
                      <a:endParaRPr lang="en-US" sz="1600" dirty="0">
                        <a:solidFill>
                          <a:srgbClr val="0000FF"/>
                        </a:solidFill>
                        <a:latin typeface="Arial" pitchFamily="34" charset="0"/>
                        <a:ea typeface="Times New Roman"/>
                        <a:cs typeface="Arial" pitchFamily="34" charset="0"/>
                      </a:endParaRPr>
                    </a:p>
                  </a:txBody>
                  <a:tcPr marL="66040" marR="6604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50000"/>
                        </a:lnSpc>
                        <a:spcBef>
                          <a:spcPts val="0"/>
                        </a:spcBef>
                        <a:spcAft>
                          <a:spcPts val="0"/>
                        </a:spcAft>
                      </a:pPr>
                      <a:r>
                        <a:rPr lang="en-US" sz="1600" kern="1200" dirty="0">
                          <a:solidFill>
                            <a:srgbClr val="0000FF"/>
                          </a:solidFill>
                          <a:latin typeface="Arial" pitchFamily="34" charset="0"/>
                          <a:ea typeface="Calibri"/>
                          <a:cs typeface="Arial" pitchFamily="34" charset="0"/>
                        </a:rPr>
                        <a:t>60:40</a:t>
                      </a:r>
                      <a:endParaRPr lang="en-US" sz="1600" dirty="0">
                        <a:solidFill>
                          <a:srgbClr val="0000FF"/>
                        </a:solidFill>
                        <a:latin typeface="Arial" pitchFamily="34" charset="0"/>
                        <a:ea typeface="Times New Roman"/>
                        <a:cs typeface="Arial"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50000"/>
                        </a:lnSpc>
                        <a:spcBef>
                          <a:spcPts val="0"/>
                        </a:spcBef>
                        <a:spcAft>
                          <a:spcPts val="0"/>
                        </a:spcAft>
                      </a:pPr>
                      <a:r>
                        <a:rPr lang="en-US" sz="1600" kern="1200" dirty="0" smtClean="0">
                          <a:solidFill>
                            <a:srgbClr val="0000FF"/>
                          </a:solidFill>
                          <a:latin typeface="Arial" pitchFamily="34" charset="0"/>
                          <a:ea typeface="Calibri"/>
                          <a:cs typeface="Arial" pitchFamily="34" charset="0"/>
                        </a:rPr>
                        <a:t>317.47</a:t>
                      </a:r>
                      <a:endParaRPr lang="en-US" sz="1600" dirty="0">
                        <a:solidFill>
                          <a:srgbClr val="0000FF"/>
                        </a:solidFill>
                        <a:latin typeface="Arial" pitchFamily="34" charset="0"/>
                        <a:ea typeface="Times New Roman"/>
                        <a:cs typeface="Arial" pitchFamily="34" charset="0"/>
                      </a:endParaRPr>
                    </a:p>
                  </a:txBody>
                  <a:tcPr marL="66040" marR="6604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50000"/>
                        </a:lnSpc>
                        <a:spcBef>
                          <a:spcPts val="0"/>
                        </a:spcBef>
                        <a:spcAft>
                          <a:spcPts val="0"/>
                        </a:spcAft>
                      </a:pPr>
                      <a:r>
                        <a:rPr lang="en-US" sz="1600" kern="1200" dirty="0" smtClean="0">
                          <a:solidFill>
                            <a:srgbClr val="0000FF"/>
                          </a:solidFill>
                          <a:latin typeface="Arial" pitchFamily="34" charset="0"/>
                          <a:ea typeface="Calibri"/>
                          <a:cs typeface="Arial" pitchFamily="34" charset="0"/>
                        </a:rPr>
                        <a:t>211.53</a:t>
                      </a:r>
                      <a:endParaRPr lang="en-US" sz="1600" dirty="0">
                        <a:solidFill>
                          <a:srgbClr val="0000FF"/>
                        </a:solidFill>
                        <a:latin typeface="Arial" pitchFamily="34" charset="0"/>
                        <a:ea typeface="Times New Roman"/>
                        <a:cs typeface="Arial"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779450">
                <a:tc>
                  <a:txBody>
                    <a:bodyPr/>
                    <a:lstStyle/>
                    <a:p>
                      <a:pPr marL="0" marR="0" algn="ctr">
                        <a:lnSpc>
                          <a:spcPct val="150000"/>
                        </a:lnSpc>
                        <a:spcBef>
                          <a:spcPts val="0"/>
                        </a:spcBef>
                        <a:spcAft>
                          <a:spcPts val="0"/>
                        </a:spcAft>
                      </a:pPr>
                      <a:r>
                        <a:rPr lang="en-US" sz="1600" kern="1200" dirty="0">
                          <a:solidFill>
                            <a:srgbClr val="0000FF"/>
                          </a:solidFill>
                          <a:latin typeface="Arial" pitchFamily="34" charset="0"/>
                          <a:ea typeface="Times New Roman"/>
                          <a:cs typeface="Arial" pitchFamily="34" charset="0"/>
                        </a:rPr>
                        <a:t>3. </a:t>
                      </a:r>
                      <a:endParaRPr lang="en-US" sz="1600" dirty="0">
                        <a:solidFill>
                          <a:srgbClr val="0000FF"/>
                        </a:solidFill>
                        <a:latin typeface="Arial" pitchFamily="34" charset="0"/>
                        <a:ea typeface="Times New Roman"/>
                        <a:cs typeface="Arial" pitchFamily="34" charset="0"/>
                      </a:endParaRPr>
                    </a:p>
                  </a:txBody>
                  <a:tcPr marL="66040" marR="6604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50000"/>
                        </a:lnSpc>
                        <a:spcBef>
                          <a:spcPts val="0"/>
                        </a:spcBef>
                        <a:spcAft>
                          <a:spcPts val="0"/>
                        </a:spcAft>
                      </a:pPr>
                      <a:r>
                        <a:rPr lang="en-US" sz="1600" kern="1200" dirty="0">
                          <a:solidFill>
                            <a:srgbClr val="0000FF"/>
                          </a:solidFill>
                          <a:latin typeface="Arial" pitchFamily="34" charset="0"/>
                          <a:ea typeface="Times New Roman"/>
                          <a:cs typeface="Arial" pitchFamily="34" charset="0"/>
                        </a:rPr>
                        <a:t>Honorarium to cook-cum-helper </a:t>
                      </a:r>
                      <a:endParaRPr lang="en-US" sz="1600" dirty="0">
                        <a:solidFill>
                          <a:srgbClr val="0000FF"/>
                        </a:solidFill>
                        <a:latin typeface="Arial" pitchFamily="34" charset="0"/>
                        <a:ea typeface="Times New Roman"/>
                        <a:cs typeface="Arial" pitchFamily="34" charset="0"/>
                      </a:endParaRPr>
                    </a:p>
                  </a:txBody>
                  <a:tcPr marL="66040" marR="6604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50000"/>
                        </a:lnSpc>
                        <a:spcBef>
                          <a:spcPts val="0"/>
                        </a:spcBef>
                        <a:spcAft>
                          <a:spcPts val="0"/>
                        </a:spcAft>
                      </a:pPr>
                      <a:r>
                        <a:rPr lang="en-US" sz="1600" kern="1200" dirty="0">
                          <a:solidFill>
                            <a:srgbClr val="0000FF"/>
                          </a:solidFill>
                          <a:latin typeface="Arial" pitchFamily="34" charset="0"/>
                          <a:ea typeface="Calibri"/>
                          <a:cs typeface="Arial" pitchFamily="34" charset="0"/>
                        </a:rPr>
                        <a:t>60:40</a:t>
                      </a:r>
                      <a:endParaRPr lang="en-US" sz="1600" dirty="0">
                        <a:solidFill>
                          <a:srgbClr val="0000FF"/>
                        </a:solidFill>
                        <a:latin typeface="Arial" pitchFamily="34" charset="0"/>
                        <a:ea typeface="Times New Roman"/>
                        <a:cs typeface="Arial"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50000"/>
                        </a:lnSpc>
                        <a:spcBef>
                          <a:spcPts val="0"/>
                        </a:spcBef>
                        <a:spcAft>
                          <a:spcPts val="0"/>
                        </a:spcAft>
                      </a:pPr>
                      <a:r>
                        <a:rPr lang="en-US" sz="1600" kern="1200" dirty="0" smtClean="0">
                          <a:solidFill>
                            <a:srgbClr val="0000FF"/>
                          </a:solidFill>
                          <a:latin typeface="Arial" pitchFamily="34" charset="0"/>
                          <a:ea typeface="Calibri"/>
                          <a:cs typeface="Arial" pitchFamily="34" charset="0"/>
                        </a:rPr>
                        <a:t>76.88</a:t>
                      </a:r>
                      <a:endParaRPr lang="en-US" sz="1600" dirty="0">
                        <a:solidFill>
                          <a:srgbClr val="0000FF"/>
                        </a:solidFill>
                        <a:latin typeface="Arial" pitchFamily="34" charset="0"/>
                        <a:ea typeface="Times New Roman"/>
                        <a:cs typeface="Arial" pitchFamily="34" charset="0"/>
                      </a:endParaRPr>
                    </a:p>
                  </a:txBody>
                  <a:tcPr marL="66040" marR="6604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50000"/>
                        </a:lnSpc>
                        <a:spcBef>
                          <a:spcPts val="0"/>
                        </a:spcBef>
                        <a:spcAft>
                          <a:spcPts val="0"/>
                        </a:spcAft>
                      </a:pPr>
                      <a:r>
                        <a:rPr lang="en-US" sz="1600" kern="1200" dirty="0" smtClean="0">
                          <a:solidFill>
                            <a:srgbClr val="0000FF"/>
                          </a:solidFill>
                          <a:latin typeface="Arial" pitchFamily="34" charset="0"/>
                          <a:ea typeface="Times New Roman"/>
                          <a:cs typeface="Arial" pitchFamily="34" charset="0"/>
                        </a:rPr>
                        <a:t>51.25</a:t>
                      </a:r>
                      <a:endParaRPr lang="en-US" sz="1600" dirty="0">
                        <a:solidFill>
                          <a:srgbClr val="0000FF"/>
                        </a:solidFill>
                        <a:latin typeface="Arial" pitchFamily="34" charset="0"/>
                        <a:ea typeface="Times New Roman"/>
                        <a:cs typeface="Arial"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449866">
                <a:tc>
                  <a:txBody>
                    <a:bodyPr/>
                    <a:lstStyle/>
                    <a:p>
                      <a:pPr marL="0" marR="0" algn="ctr">
                        <a:lnSpc>
                          <a:spcPct val="150000"/>
                        </a:lnSpc>
                        <a:spcBef>
                          <a:spcPts val="0"/>
                        </a:spcBef>
                        <a:spcAft>
                          <a:spcPts val="0"/>
                        </a:spcAft>
                      </a:pPr>
                      <a:r>
                        <a:rPr lang="en-US" sz="1600" kern="1200" dirty="0">
                          <a:solidFill>
                            <a:srgbClr val="0000FF"/>
                          </a:solidFill>
                          <a:latin typeface="Arial" pitchFamily="34" charset="0"/>
                          <a:ea typeface="Times New Roman"/>
                          <a:cs typeface="Arial" pitchFamily="34" charset="0"/>
                        </a:rPr>
                        <a:t>4. </a:t>
                      </a:r>
                      <a:endParaRPr lang="en-US" sz="1600" dirty="0">
                        <a:solidFill>
                          <a:srgbClr val="0000FF"/>
                        </a:solidFill>
                        <a:latin typeface="Arial" pitchFamily="34" charset="0"/>
                        <a:ea typeface="Times New Roman"/>
                        <a:cs typeface="Arial" pitchFamily="34" charset="0"/>
                      </a:endParaRPr>
                    </a:p>
                  </a:txBody>
                  <a:tcPr marL="66040" marR="6604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50000"/>
                        </a:lnSpc>
                        <a:spcBef>
                          <a:spcPts val="0"/>
                        </a:spcBef>
                        <a:spcAft>
                          <a:spcPts val="0"/>
                        </a:spcAft>
                      </a:pPr>
                      <a:r>
                        <a:rPr lang="en-US" sz="1600" kern="1200" dirty="0">
                          <a:solidFill>
                            <a:srgbClr val="0000FF"/>
                          </a:solidFill>
                          <a:latin typeface="Arial" pitchFamily="34" charset="0"/>
                          <a:ea typeface="Times New Roman"/>
                          <a:cs typeface="Arial" pitchFamily="34" charset="0"/>
                        </a:rPr>
                        <a:t>Transport Assistance </a:t>
                      </a:r>
                      <a:endParaRPr lang="en-US" sz="1600" dirty="0">
                        <a:solidFill>
                          <a:srgbClr val="0000FF"/>
                        </a:solidFill>
                        <a:latin typeface="Arial" pitchFamily="34" charset="0"/>
                        <a:ea typeface="Times New Roman"/>
                        <a:cs typeface="Arial" pitchFamily="34" charset="0"/>
                      </a:endParaRPr>
                    </a:p>
                  </a:txBody>
                  <a:tcPr marL="66040" marR="6604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50000"/>
                        </a:lnSpc>
                        <a:spcBef>
                          <a:spcPts val="0"/>
                        </a:spcBef>
                        <a:spcAft>
                          <a:spcPts val="0"/>
                        </a:spcAft>
                      </a:pPr>
                      <a:r>
                        <a:rPr lang="en-US" sz="1600" kern="1200" dirty="0">
                          <a:solidFill>
                            <a:srgbClr val="0000FF"/>
                          </a:solidFill>
                          <a:latin typeface="Arial" pitchFamily="34" charset="0"/>
                          <a:ea typeface="Calibri"/>
                          <a:cs typeface="Arial" pitchFamily="34" charset="0"/>
                        </a:rPr>
                        <a:t>100% GOI</a:t>
                      </a:r>
                      <a:endParaRPr lang="en-US" sz="1600" dirty="0">
                        <a:solidFill>
                          <a:srgbClr val="0000FF"/>
                        </a:solidFill>
                        <a:latin typeface="Arial" pitchFamily="34" charset="0"/>
                        <a:ea typeface="Times New Roman"/>
                        <a:cs typeface="Arial"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50000"/>
                        </a:lnSpc>
                        <a:spcBef>
                          <a:spcPts val="0"/>
                        </a:spcBef>
                        <a:spcAft>
                          <a:spcPts val="0"/>
                        </a:spcAft>
                      </a:pPr>
                      <a:r>
                        <a:rPr lang="en-US" sz="1600" kern="1200" dirty="0" smtClean="0">
                          <a:solidFill>
                            <a:srgbClr val="0000FF"/>
                          </a:solidFill>
                          <a:latin typeface="Arial" pitchFamily="34" charset="0"/>
                          <a:ea typeface="Calibri"/>
                          <a:cs typeface="Arial" pitchFamily="34" charset="0"/>
                        </a:rPr>
                        <a:t>8.99</a:t>
                      </a:r>
                      <a:endParaRPr lang="en-US" sz="1600" dirty="0">
                        <a:solidFill>
                          <a:srgbClr val="0000FF"/>
                        </a:solidFill>
                        <a:latin typeface="Arial" pitchFamily="34" charset="0"/>
                        <a:ea typeface="Times New Roman"/>
                        <a:cs typeface="Arial" pitchFamily="34" charset="0"/>
                      </a:endParaRPr>
                    </a:p>
                  </a:txBody>
                  <a:tcPr marL="66040" marR="6604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50000"/>
                        </a:lnSpc>
                        <a:spcBef>
                          <a:spcPts val="0"/>
                        </a:spcBef>
                        <a:spcAft>
                          <a:spcPts val="0"/>
                        </a:spcAft>
                      </a:pPr>
                      <a:r>
                        <a:rPr lang="en-US" sz="1600" kern="1200" dirty="0">
                          <a:solidFill>
                            <a:srgbClr val="0000FF"/>
                          </a:solidFill>
                          <a:latin typeface="Arial" pitchFamily="34" charset="0"/>
                          <a:ea typeface="Calibri"/>
                          <a:cs typeface="Arial" pitchFamily="34" charset="0"/>
                        </a:rPr>
                        <a:t>0</a:t>
                      </a:r>
                      <a:endParaRPr lang="en-US" sz="1600" dirty="0">
                        <a:solidFill>
                          <a:srgbClr val="0000FF"/>
                        </a:solidFill>
                        <a:latin typeface="Arial" pitchFamily="34" charset="0"/>
                        <a:ea typeface="Times New Roman"/>
                        <a:cs typeface="Arial"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769432">
                <a:tc>
                  <a:txBody>
                    <a:bodyPr/>
                    <a:lstStyle/>
                    <a:p>
                      <a:pPr marL="0" marR="0" algn="ctr">
                        <a:lnSpc>
                          <a:spcPct val="150000"/>
                        </a:lnSpc>
                        <a:spcBef>
                          <a:spcPts val="0"/>
                        </a:spcBef>
                        <a:spcAft>
                          <a:spcPts val="0"/>
                        </a:spcAft>
                      </a:pPr>
                      <a:r>
                        <a:rPr lang="en-US" sz="1600" kern="1200" dirty="0">
                          <a:solidFill>
                            <a:srgbClr val="0000FF"/>
                          </a:solidFill>
                          <a:latin typeface="Arial" pitchFamily="34" charset="0"/>
                          <a:ea typeface="Times New Roman"/>
                          <a:cs typeface="Arial" pitchFamily="34" charset="0"/>
                        </a:rPr>
                        <a:t>5. </a:t>
                      </a:r>
                      <a:endParaRPr lang="en-US" sz="1600" dirty="0">
                        <a:solidFill>
                          <a:srgbClr val="0000FF"/>
                        </a:solidFill>
                        <a:latin typeface="Arial" pitchFamily="34" charset="0"/>
                        <a:ea typeface="Times New Roman"/>
                        <a:cs typeface="Arial" pitchFamily="34" charset="0"/>
                      </a:endParaRPr>
                    </a:p>
                  </a:txBody>
                  <a:tcPr marL="66040" marR="6604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50000"/>
                        </a:lnSpc>
                        <a:spcBef>
                          <a:spcPts val="0"/>
                        </a:spcBef>
                        <a:spcAft>
                          <a:spcPts val="0"/>
                        </a:spcAft>
                      </a:pPr>
                      <a:r>
                        <a:rPr lang="en-US" sz="1600" kern="1200" dirty="0">
                          <a:solidFill>
                            <a:srgbClr val="0000FF"/>
                          </a:solidFill>
                          <a:latin typeface="Arial" pitchFamily="34" charset="0"/>
                          <a:ea typeface="Times New Roman"/>
                          <a:cs typeface="Arial" pitchFamily="34" charset="0"/>
                        </a:rPr>
                        <a:t>MME</a:t>
                      </a:r>
                      <a:r>
                        <a:rPr lang="en-US" sz="1600" kern="1200" dirty="0">
                          <a:solidFill>
                            <a:srgbClr val="0000FF"/>
                          </a:solidFill>
                          <a:latin typeface="Arial" pitchFamily="34" charset="0"/>
                          <a:ea typeface="Calibri"/>
                          <a:cs typeface="Arial" pitchFamily="34" charset="0"/>
                        </a:rPr>
                        <a:t> </a:t>
                      </a:r>
                      <a:endParaRPr lang="en-US" sz="1600" dirty="0">
                        <a:solidFill>
                          <a:srgbClr val="0000FF"/>
                        </a:solidFill>
                        <a:latin typeface="Arial" pitchFamily="34" charset="0"/>
                        <a:ea typeface="Times New Roman"/>
                        <a:cs typeface="Arial" pitchFamily="34" charset="0"/>
                      </a:endParaRPr>
                    </a:p>
                  </a:txBody>
                  <a:tcPr marL="66040" marR="6604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50000"/>
                        </a:lnSpc>
                        <a:spcBef>
                          <a:spcPts val="0"/>
                        </a:spcBef>
                        <a:spcAft>
                          <a:spcPts val="0"/>
                        </a:spcAft>
                      </a:pPr>
                      <a:r>
                        <a:rPr lang="en-US" sz="1600" kern="1200" dirty="0">
                          <a:solidFill>
                            <a:srgbClr val="0000FF"/>
                          </a:solidFill>
                          <a:latin typeface="Arial" pitchFamily="34" charset="0"/>
                          <a:ea typeface="Calibri"/>
                          <a:cs typeface="Arial" pitchFamily="34" charset="0"/>
                        </a:rPr>
                        <a:t>1.8% of the central </a:t>
                      </a:r>
                      <a:r>
                        <a:rPr lang="en-US" sz="1600" kern="1200" dirty="0" smtClean="0">
                          <a:solidFill>
                            <a:srgbClr val="0000FF"/>
                          </a:solidFill>
                          <a:latin typeface="Arial" pitchFamily="34" charset="0"/>
                          <a:ea typeface="Calibri"/>
                          <a:cs typeface="Arial" pitchFamily="34" charset="0"/>
                        </a:rPr>
                        <a:t>share</a:t>
                      </a:r>
                      <a:endParaRPr lang="en-US" sz="1600" dirty="0">
                        <a:solidFill>
                          <a:srgbClr val="0000FF"/>
                        </a:solidFill>
                        <a:latin typeface="Arial" pitchFamily="34" charset="0"/>
                        <a:ea typeface="Times New Roman"/>
                        <a:cs typeface="Arial"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50000"/>
                        </a:lnSpc>
                        <a:spcBef>
                          <a:spcPts val="0"/>
                        </a:spcBef>
                        <a:spcAft>
                          <a:spcPts val="0"/>
                        </a:spcAft>
                      </a:pPr>
                      <a:r>
                        <a:rPr lang="en-US" sz="1600" kern="1200" dirty="0" smtClean="0">
                          <a:solidFill>
                            <a:srgbClr val="0000FF"/>
                          </a:solidFill>
                          <a:latin typeface="Arial" pitchFamily="34" charset="0"/>
                          <a:ea typeface="Calibri"/>
                          <a:cs typeface="Arial" pitchFamily="34" charset="0"/>
                        </a:rPr>
                        <a:t>7.91</a:t>
                      </a:r>
                      <a:endParaRPr lang="en-US" sz="1600" dirty="0">
                        <a:solidFill>
                          <a:srgbClr val="0000FF"/>
                        </a:solidFill>
                        <a:latin typeface="Arial" pitchFamily="34" charset="0"/>
                        <a:ea typeface="Times New Roman"/>
                        <a:cs typeface="Arial" pitchFamily="34" charset="0"/>
                      </a:endParaRPr>
                    </a:p>
                  </a:txBody>
                  <a:tcPr marL="66040" marR="6604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50000"/>
                        </a:lnSpc>
                        <a:spcBef>
                          <a:spcPts val="0"/>
                        </a:spcBef>
                        <a:spcAft>
                          <a:spcPts val="0"/>
                        </a:spcAft>
                      </a:pPr>
                      <a:r>
                        <a:rPr lang="en-US" sz="1600" kern="1200" dirty="0">
                          <a:solidFill>
                            <a:srgbClr val="0000FF"/>
                          </a:solidFill>
                          <a:latin typeface="Arial" pitchFamily="34" charset="0"/>
                          <a:ea typeface="Calibri"/>
                          <a:cs typeface="Arial" pitchFamily="34" charset="0"/>
                        </a:rPr>
                        <a:t>0</a:t>
                      </a:r>
                      <a:endParaRPr lang="en-US" sz="1600" dirty="0">
                        <a:solidFill>
                          <a:srgbClr val="0000FF"/>
                        </a:solidFill>
                        <a:latin typeface="Arial" pitchFamily="34" charset="0"/>
                        <a:ea typeface="Times New Roman"/>
                        <a:cs typeface="Arial"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394734">
                <a:tc>
                  <a:txBody>
                    <a:bodyPr/>
                    <a:lstStyle/>
                    <a:p>
                      <a:pPr>
                        <a:lnSpc>
                          <a:spcPct val="150000"/>
                        </a:lnSpc>
                      </a:pPr>
                      <a:endParaRPr lang="en-US" sz="1600" dirty="0">
                        <a:solidFill>
                          <a:srgbClr val="0000FF"/>
                        </a:solidFill>
                        <a:latin typeface="Arial" pitchFamily="34" charset="0"/>
                        <a:cs typeface="Arial" pitchFamily="34" charset="0"/>
                      </a:endParaRPr>
                    </a:p>
                  </a:txBody>
                  <a:tcPr marL="66040" marR="6604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50000"/>
                        </a:lnSpc>
                        <a:spcBef>
                          <a:spcPts val="0"/>
                        </a:spcBef>
                        <a:spcAft>
                          <a:spcPts val="0"/>
                        </a:spcAft>
                      </a:pPr>
                      <a:r>
                        <a:rPr lang="en-US" sz="1600" b="1" kern="1200" dirty="0">
                          <a:solidFill>
                            <a:srgbClr val="0000FF"/>
                          </a:solidFill>
                          <a:latin typeface="Arial" pitchFamily="34" charset="0"/>
                          <a:ea typeface="Times New Roman"/>
                          <a:cs typeface="Arial" pitchFamily="34" charset="0"/>
                        </a:rPr>
                        <a:t>Total </a:t>
                      </a:r>
                      <a:endParaRPr lang="en-US" sz="1600" dirty="0">
                        <a:solidFill>
                          <a:srgbClr val="0000FF"/>
                        </a:solidFill>
                        <a:latin typeface="Arial" pitchFamily="34" charset="0"/>
                        <a:ea typeface="Times New Roman"/>
                        <a:cs typeface="Arial" pitchFamily="34" charset="0"/>
                      </a:endParaRPr>
                    </a:p>
                  </a:txBody>
                  <a:tcPr marL="66040" marR="6604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50000"/>
                        </a:lnSpc>
                        <a:spcBef>
                          <a:spcPts val="0"/>
                        </a:spcBef>
                        <a:spcAft>
                          <a:spcPts val="0"/>
                        </a:spcAft>
                      </a:pPr>
                      <a:endParaRPr lang="en-US" sz="1600" dirty="0">
                        <a:solidFill>
                          <a:srgbClr val="0000FF"/>
                        </a:solidFill>
                        <a:latin typeface="Arial" pitchFamily="34" charset="0"/>
                        <a:ea typeface="Times New Roman"/>
                        <a:cs typeface="Arial"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50000"/>
                        </a:lnSpc>
                        <a:spcBef>
                          <a:spcPts val="0"/>
                        </a:spcBef>
                        <a:spcAft>
                          <a:spcPts val="0"/>
                        </a:spcAft>
                      </a:pPr>
                      <a:r>
                        <a:rPr lang="en-US" sz="1600" b="1" kern="1200" dirty="0" smtClean="0">
                          <a:solidFill>
                            <a:srgbClr val="0000FF"/>
                          </a:solidFill>
                          <a:latin typeface="Arial" pitchFamily="34" charset="0"/>
                          <a:ea typeface="Times New Roman"/>
                          <a:cs typeface="Arial" pitchFamily="34" charset="0"/>
                        </a:rPr>
                        <a:t>447.21</a:t>
                      </a:r>
                      <a:endParaRPr lang="en-US" sz="1600" dirty="0">
                        <a:solidFill>
                          <a:srgbClr val="0000FF"/>
                        </a:solidFill>
                        <a:latin typeface="Arial" pitchFamily="34" charset="0"/>
                        <a:ea typeface="Times New Roman"/>
                        <a:cs typeface="Arial" pitchFamily="34" charset="0"/>
                      </a:endParaRPr>
                    </a:p>
                  </a:txBody>
                  <a:tcPr marL="66040" marR="6604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50000"/>
                        </a:lnSpc>
                        <a:spcBef>
                          <a:spcPts val="0"/>
                        </a:spcBef>
                        <a:spcAft>
                          <a:spcPts val="0"/>
                        </a:spcAft>
                      </a:pPr>
                      <a:r>
                        <a:rPr lang="en-US" sz="1600" b="1" kern="1200" smtClean="0">
                          <a:solidFill>
                            <a:srgbClr val="0000FF"/>
                          </a:solidFill>
                          <a:latin typeface="Arial" pitchFamily="34" charset="0"/>
                          <a:ea typeface="Times New Roman"/>
                          <a:cs typeface="Arial" pitchFamily="34" charset="0"/>
                        </a:rPr>
                        <a:t>262.78</a:t>
                      </a:r>
                      <a:endParaRPr lang="en-US" sz="1600" dirty="0">
                        <a:solidFill>
                          <a:srgbClr val="0000FF"/>
                        </a:solidFill>
                        <a:latin typeface="Arial" pitchFamily="34" charset="0"/>
                        <a:ea typeface="Times New Roman"/>
                        <a:cs typeface="Arial"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bl>
          </a:graphicData>
        </a:graphic>
      </p:graphicFrame>
    </p:spTree>
  </p:cSld>
  <p:clrMapOvr>
    <a:masterClrMapping/>
  </p:clrMapOvr>
  <p:transition advClick="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1"/>
            <a:ext cx="7772400" cy="533400"/>
          </a:xfrm>
        </p:spPr>
        <p:txBody>
          <a:bodyPr>
            <a:noAutofit/>
          </a:bodyPr>
          <a:lstStyle/>
          <a:p>
            <a:r>
              <a:rPr lang="en-US" sz="3000" b="1" u="sng" dirty="0" smtClean="0">
                <a:solidFill>
                  <a:srgbClr val="C00000"/>
                </a:solidFill>
                <a:latin typeface="Arial" pitchFamily="34" charset="0"/>
                <a:cs typeface="Arial" pitchFamily="34" charset="0"/>
              </a:rPr>
              <a:t>Special Initiatives</a:t>
            </a:r>
            <a:br>
              <a:rPr lang="en-US" sz="3000" b="1" u="sng" dirty="0" smtClean="0">
                <a:solidFill>
                  <a:srgbClr val="C00000"/>
                </a:solidFill>
                <a:latin typeface="Arial" pitchFamily="34" charset="0"/>
                <a:cs typeface="Arial" pitchFamily="34" charset="0"/>
              </a:rPr>
            </a:br>
            <a:endParaRPr lang="en-US" sz="3000" dirty="0">
              <a:solidFill>
                <a:srgbClr val="C00000"/>
              </a:solidFill>
              <a:latin typeface="Arial" pitchFamily="34" charset="0"/>
              <a:cs typeface="Arial" pitchFamily="34" charset="0"/>
            </a:endParaRPr>
          </a:p>
        </p:txBody>
      </p:sp>
      <p:sp>
        <p:nvSpPr>
          <p:cNvPr id="3" name="Subtitle 2"/>
          <p:cNvSpPr>
            <a:spLocks noGrp="1"/>
          </p:cNvSpPr>
          <p:nvPr>
            <p:ph type="subTitle" idx="1"/>
          </p:nvPr>
        </p:nvSpPr>
        <p:spPr>
          <a:xfrm>
            <a:off x="533400" y="609600"/>
            <a:ext cx="8153400" cy="6019800"/>
          </a:xfrm>
        </p:spPr>
        <p:txBody>
          <a:bodyPr>
            <a:normAutofit/>
          </a:bodyPr>
          <a:lstStyle/>
          <a:p>
            <a:pPr marL="342900" indent="-342900" algn="just">
              <a:buAutoNum type="arabicPeriod"/>
            </a:pPr>
            <a:r>
              <a:rPr lang="en-US" sz="1700" b="1" u="sng" dirty="0" smtClean="0">
                <a:solidFill>
                  <a:srgbClr val="C00000"/>
                </a:solidFill>
                <a:latin typeface="Arial" pitchFamily="34" charset="0"/>
                <a:cs typeface="Arial" pitchFamily="34" charset="0"/>
              </a:rPr>
              <a:t>Introduction of Iron Fortified Rice  in </a:t>
            </a:r>
            <a:r>
              <a:rPr lang="en-US" sz="1700" b="1" u="sng" dirty="0" err="1" smtClean="0">
                <a:solidFill>
                  <a:srgbClr val="C00000"/>
                </a:solidFill>
                <a:latin typeface="Arial" pitchFamily="34" charset="0"/>
                <a:cs typeface="Arial" pitchFamily="34" charset="0"/>
              </a:rPr>
              <a:t>Ramnad</a:t>
            </a:r>
            <a:r>
              <a:rPr lang="en-US" sz="1700" b="1" u="sng" dirty="0" smtClean="0">
                <a:solidFill>
                  <a:srgbClr val="C00000"/>
                </a:solidFill>
                <a:latin typeface="Arial" pitchFamily="34" charset="0"/>
                <a:cs typeface="Arial" pitchFamily="34" charset="0"/>
              </a:rPr>
              <a:t> and </a:t>
            </a:r>
            <a:r>
              <a:rPr lang="en-US" sz="1700" b="1" u="sng" dirty="0" err="1" smtClean="0">
                <a:solidFill>
                  <a:srgbClr val="C00000"/>
                </a:solidFill>
                <a:latin typeface="Arial" pitchFamily="34" charset="0"/>
                <a:cs typeface="Arial" pitchFamily="34" charset="0"/>
              </a:rPr>
              <a:t>Virudhunagar</a:t>
            </a:r>
            <a:r>
              <a:rPr lang="en-US" sz="1700" b="1" u="sng" dirty="0" smtClean="0">
                <a:solidFill>
                  <a:srgbClr val="C00000"/>
                </a:solidFill>
                <a:latin typeface="Arial" pitchFamily="34" charset="0"/>
                <a:cs typeface="Arial" pitchFamily="34" charset="0"/>
              </a:rPr>
              <a:t> Districts. </a:t>
            </a:r>
          </a:p>
          <a:p>
            <a:pPr marL="342900" indent="-342900" algn="just"/>
            <a:endParaRPr lang="en-US" sz="1600" dirty="0" smtClean="0">
              <a:solidFill>
                <a:schemeClr val="tx1"/>
              </a:solidFill>
              <a:latin typeface="Arial" pitchFamily="34" charset="0"/>
              <a:cs typeface="Arial" pitchFamily="34" charset="0"/>
            </a:endParaRPr>
          </a:p>
          <a:p>
            <a:pPr algn="just"/>
            <a:r>
              <a:rPr lang="en-US" sz="1600" dirty="0" smtClean="0">
                <a:solidFill>
                  <a:srgbClr val="0000FF"/>
                </a:solidFill>
                <a:latin typeface="Arial" pitchFamily="34" charset="0"/>
                <a:cs typeface="Arial" pitchFamily="34" charset="0"/>
              </a:rPr>
              <a:t>The Districts of </a:t>
            </a:r>
            <a:r>
              <a:rPr lang="en-US" sz="1600" dirty="0" err="1" smtClean="0">
                <a:solidFill>
                  <a:srgbClr val="0000FF"/>
                </a:solidFill>
                <a:latin typeface="Arial" pitchFamily="34" charset="0"/>
                <a:cs typeface="Arial" pitchFamily="34" charset="0"/>
              </a:rPr>
              <a:t>Ramanathapuram</a:t>
            </a:r>
            <a:r>
              <a:rPr lang="en-US" sz="1600" dirty="0" smtClean="0">
                <a:solidFill>
                  <a:srgbClr val="0000FF"/>
                </a:solidFill>
                <a:latin typeface="Arial" pitchFamily="34" charset="0"/>
                <a:cs typeface="Arial" pitchFamily="34" charset="0"/>
              </a:rPr>
              <a:t> and </a:t>
            </a:r>
            <a:r>
              <a:rPr lang="en-US" sz="1600" dirty="0" err="1" smtClean="0">
                <a:solidFill>
                  <a:srgbClr val="0000FF"/>
                </a:solidFill>
                <a:latin typeface="Arial" pitchFamily="34" charset="0"/>
                <a:cs typeface="Arial" pitchFamily="34" charset="0"/>
              </a:rPr>
              <a:t>Virudhunagar</a:t>
            </a:r>
            <a:r>
              <a:rPr lang="en-US" sz="1600" dirty="0" smtClean="0">
                <a:solidFill>
                  <a:srgbClr val="0000FF"/>
                </a:solidFill>
                <a:latin typeface="Arial" pitchFamily="34" charset="0"/>
                <a:cs typeface="Arial" pitchFamily="34" charset="0"/>
              </a:rPr>
              <a:t> have been selected as </a:t>
            </a:r>
            <a:r>
              <a:rPr lang="en-US" sz="1600" dirty="0" err="1" smtClean="0">
                <a:solidFill>
                  <a:srgbClr val="0000FF"/>
                </a:solidFill>
                <a:latin typeface="Arial" pitchFamily="34" charset="0"/>
                <a:cs typeface="Arial" pitchFamily="34" charset="0"/>
              </a:rPr>
              <a:t>Aspirational</a:t>
            </a:r>
            <a:r>
              <a:rPr lang="en-US" sz="1600" dirty="0" smtClean="0">
                <a:solidFill>
                  <a:srgbClr val="0000FF"/>
                </a:solidFill>
                <a:latin typeface="Arial" pitchFamily="34" charset="0"/>
                <a:cs typeface="Arial" pitchFamily="34" charset="0"/>
              </a:rPr>
              <a:t>   District by NITI </a:t>
            </a:r>
            <a:r>
              <a:rPr lang="en-US" sz="1600" dirty="0" err="1" smtClean="0">
                <a:solidFill>
                  <a:srgbClr val="0000FF"/>
                </a:solidFill>
                <a:latin typeface="Arial" pitchFamily="34" charset="0"/>
                <a:cs typeface="Arial" pitchFamily="34" charset="0"/>
              </a:rPr>
              <a:t>Aayog</a:t>
            </a:r>
            <a:r>
              <a:rPr lang="en-US" sz="1600" dirty="0" smtClean="0">
                <a:solidFill>
                  <a:srgbClr val="0000FF"/>
                </a:solidFill>
                <a:latin typeface="Arial" pitchFamily="34" charset="0"/>
                <a:cs typeface="Arial" pitchFamily="34" charset="0"/>
              </a:rPr>
              <a:t>  for developing all parameters including Nutritional intervention.  </a:t>
            </a:r>
          </a:p>
          <a:p>
            <a:pPr algn="just"/>
            <a:r>
              <a:rPr lang="en-US" sz="1600" dirty="0" smtClean="0">
                <a:solidFill>
                  <a:srgbClr val="0000FF"/>
                </a:solidFill>
                <a:latin typeface="Arial" pitchFamily="34" charset="0"/>
                <a:cs typeface="Arial" pitchFamily="34" charset="0"/>
              </a:rPr>
              <a:t>The total cost for implementing the scheme is </a:t>
            </a:r>
            <a:r>
              <a:rPr lang="en-US" sz="1600" b="1" dirty="0" smtClean="0">
                <a:solidFill>
                  <a:srgbClr val="0000FF"/>
                </a:solidFill>
                <a:latin typeface="Arial" pitchFamily="34" charset="0"/>
                <a:cs typeface="Arial" pitchFamily="34" charset="0"/>
              </a:rPr>
              <a:t>Rs.161.82 </a:t>
            </a:r>
            <a:r>
              <a:rPr lang="en-US" sz="1600" b="1" dirty="0" err="1" smtClean="0">
                <a:solidFill>
                  <a:srgbClr val="0000FF"/>
                </a:solidFill>
                <a:latin typeface="Arial" pitchFamily="34" charset="0"/>
                <a:cs typeface="Arial" pitchFamily="34" charset="0"/>
              </a:rPr>
              <a:t>lakhs</a:t>
            </a:r>
            <a:r>
              <a:rPr lang="en-US" sz="1600" b="1" dirty="0" smtClean="0">
                <a:solidFill>
                  <a:srgbClr val="0000FF"/>
                </a:solidFill>
                <a:latin typeface="Arial" pitchFamily="34" charset="0"/>
                <a:cs typeface="Arial" pitchFamily="34" charset="0"/>
              </a:rPr>
              <a:t>.</a:t>
            </a:r>
          </a:p>
          <a:p>
            <a:pPr algn="just"/>
            <a:endParaRPr lang="en-US" sz="1600" dirty="0" smtClean="0">
              <a:solidFill>
                <a:schemeClr val="tx1"/>
              </a:solidFill>
              <a:latin typeface="Arial" pitchFamily="34" charset="0"/>
              <a:cs typeface="Arial" pitchFamily="34" charset="0"/>
            </a:endParaRPr>
          </a:p>
          <a:p>
            <a:pPr algn="just"/>
            <a:r>
              <a:rPr lang="en-US" sz="1600" dirty="0" smtClean="0">
                <a:solidFill>
                  <a:srgbClr val="C00000"/>
                </a:solidFill>
                <a:latin typeface="Arial" pitchFamily="34" charset="0"/>
                <a:cs typeface="Arial" pitchFamily="34" charset="0"/>
              </a:rPr>
              <a:t>2. </a:t>
            </a:r>
            <a:r>
              <a:rPr lang="en-US" sz="1700" b="1" u="sng" dirty="0" smtClean="0">
                <a:solidFill>
                  <a:srgbClr val="C00000"/>
                </a:solidFill>
                <a:latin typeface="Arial" pitchFamily="34" charset="0"/>
                <a:cs typeface="Arial" pitchFamily="34" charset="0"/>
              </a:rPr>
              <a:t>Construction of 2 Dining Halls in each District under Mid Day Meal </a:t>
            </a:r>
            <a:r>
              <a:rPr lang="en-US" sz="1700" b="1" u="sng" dirty="0" err="1" smtClean="0">
                <a:solidFill>
                  <a:srgbClr val="C00000"/>
                </a:solidFill>
                <a:latin typeface="Arial" pitchFamily="34" charset="0"/>
                <a:cs typeface="Arial" pitchFamily="34" charset="0"/>
              </a:rPr>
              <a:t>Programme</a:t>
            </a:r>
            <a:endParaRPr lang="en-US" sz="1700" b="1" u="sng" dirty="0" smtClean="0">
              <a:solidFill>
                <a:srgbClr val="C00000"/>
              </a:solidFill>
              <a:latin typeface="Arial" pitchFamily="34" charset="0"/>
              <a:cs typeface="Arial" pitchFamily="34" charset="0"/>
            </a:endParaRPr>
          </a:p>
          <a:p>
            <a:pPr algn="just"/>
            <a:endParaRPr lang="en-US" sz="1600" b="1" u="sng" dirty="0" smtClean="0">
              <a:solidFill>
                <a:schemeClr val="tx1"/>
              </a:solidFill>
              <a:latin typeface="Arial" pitchFamily="34" charset="0"/>
              <a:cs typeface="Arial" pitchFamily="34" charset="0"/>
            </a:endParaRPr>
          </a:p>
          <a:p>
            <a:pPr algn="l"/>
            <a:r>
              <a:rPr lang="en-US" sz="1600" dirty="0" smtClean="0">
                <a:solidFill>
                  <a:srgbClr val="0000FF"/>
                </a:solidFill>
                <a:latin typeface="Arial" pitchFamily="34" charset="0"/>
                <a:cs typeface="Arial" pitchFamily="34" charset="0"/>
              </a:rPr>
              <a:t>Total funds required for the construction of 1 Dining Hall  - Rs.13.05 </a:t>
            </a:r>
            <a:r>
              <a:rPr lang="en-US" sz="1600" dirty="0" err="1" smtClean="0">
                <a:solidFill>
                  <a:srgbClr val="0000FF"/>
                </a:solidFill>
                <a:latin typeface="Arial" pitchFamily="34" charset="0"/>
                <a:cs typeface="Arial" pitchFamily="34" charset="0"/>
              </a:rPr>
              <a:t>lakh</a:t>
            </a:r>
            <a:endParaRPr lang="en-US" sz="1600" dirty="0" smtClean="0">
              <a:solidFill>
                <a:srgbClr val="0000FF"/>
              </a:solidFill>
              <a:latin typeface="Arial" pitchFamily="34" charset="0"/>
              <a:cs typeface="Arial" pitchFamily="34" charset="0"/>
            </a:endParaRPr>
          </a:p>
          <a:p>
            <a:pPr algn="l"/>
            <a:r>
              <a:rPr lang="en-US" sz="1600" dirty="0" smtClean="0">
                <a:solidFill>
                  <a:srgbClr val="0000FF"/>
                </a:solidFill>
                <a:latin typeface="Arial" pitchFamily="34" charset="0"/>
                <a:cs typeface="Arial" pitchFamily="34" charset="0"/>
              </a:rPr>
              <a:t>No. of Dining Halls proposed to be built in each District - 2 Dining HallsX32 Districts= 64</a:t>
            </a:r>
          </a:p>
          <a:p>
            <a:pPr algn="l"/>
            <a:r>
              <a:rPr lang="en-US" sz="1600" dirty="0" smtClean="0">
                <a:solidFill>
                  <a:srgbClr val="0000FF"/>
                </a:solidFill>
                <a:latin typeface="Arial" pitchFamily="34" charset="0"/>
                <a:cs typeface="Arial" pitchFamily="34" charset="0"/>
              </a:rPr>
              <a:t>Total amount required for constructing 64 Dining Halls -    </a:t>
            </a:r>
            <a:r>
              <a:rPr lang="en-US" sz="1600" b="1" dirty="0" smtClean="0">
                <a:solidFill>
                  <a:srgbClr val="0000FF"/>
                </a:solidFill>
                <a:latin typeface="Arial" pitchFamily="34" charset="0"/>
                <a:cs typeface="Arial" pitchFamily="34" charset="0"/>
              </a:rPr>
              <a:t>Rs.835.20 </a:t>
            </a:r>
            <a:r>
              <a:rPr lang="en-US" sz="1600" b="1" dirty="0" err="1" smtClean="0">
                <a:solidFill>
                  <a:srgbClr val="0000FF"/>
                </a:solidFill>
                <a:latin typeface="Arial" pitchFamily="34" charset="0"/>
                <a:cs typeface="Arial" pitchFamily="34" charset="0"/>
              </a:rPr>
              <a:t>lakhs</a:t>
            </a:r>
            <a:endParaRPr lang="en-US" sz="1600" b="1" dirty="0" smtClean="0">
              <a:solidFill>
                <a:srgbClr val="0000FF"/>
              </a:solidFill>
              <a:latin typeface="Arial" pitchFamily="34" charset="0"/>
              <a:cs typeface="Arial" pitchFamily="34" charset="0"/>
            </a:endParaRPr>
          </a:p>
          <a:p>
            <a:pPr algn="just">
              <a:buFont typeface="Arial" pitchFamily="34" charset="0"/>
              <a:buChar char="•"/>
            </a:pPr>
            <a:endParaRPr lang="en-US" sz="1600" dirty="0" smtClean="0">
              <a:solidFill>
                <a:schemeClr val="tx1"/>
              </a:solidFill>
              <a:latin typeface="Arial" pitchFamily="34" charset="0"/>
              <a:cs typeface="Arial" pitchFamily="34" charset="0"/>
            </a:endParaRPr>
          </a:p>
          <a:p>
            <a:pPr algn="just"/>
            <a:r>
              <a:rPr lang="en-US" sz="1600" dirty="0" smtClean="0">
                <a:solidFill>
                  <a:srgbClr val="C00000"/>
                </a:solidFill>
                <a:latin typeface="Arial" pitchFamily="34" charset="0"/>
                <a:cs typeface="Arial" pitchFamily="34" charset="0"/>
              </a:rPr>
              <a:t>3. </a:t>
            </a:r>
            <a:r>
              <a:rPr lang="en-US" sz="1700" b="1" u="sng" dirty="0" smtClean="0">
                <a:solidFill>
                  <a:srgbClr val="C00000"/>
                </a:solidFill>
                <a:latin typeface="Arial" pitchFamily="34" charset="0"/>
                <a:cs typeface="Arial" pitchFamily="34" charset="0"/>
              </a:rPr>
              <a:t>Setting up of Water Purifiers in the Noon Meal </a:t>
            </a:r>
            <a:r>
              <a:rPr lang="en-US" sz="1700" b="1" u="sng" dirty="0" err="1" smtClean="0">
                <a:solidFill>
                  <a:srgbClr val="C00000"/>
                </a:solidFill>
                <a:latin typeface="Arial" pitchFamily="34" charset="0"/>
                <a:cs typeface="Arial" pitchFamily="34" charset="0"/>
              </a:rPr>
              <a:t>Centres</a:t>
            </a:r>
            <a:r>
              <a:rPr lang="en-US" sz="1700" b="1" u="sng" dirty="0" smtClean="0">
                <a:solidFill>
                  <a:srgbClr val="C00000"/>
                </a:solidFill>
                <a:latin typeface="Arial" pitchFamily="34" charset="0"/>
                <a:cs typeface="Arial" pitchFamily="34" charset="0"/>
              </a:rPr>
              <a:t> in </a:t>
            </a:r>
            <a:r>
              <a:rPr lang="en-US" sz="1700" b="1" u="sng" dirty="0" err="1" smtClean="0">
                <a:solidFill>
                  <a:srgbClr val="C00000"/>
                </a:solidFill>
                <a:latin typeface="Arial" pitchFamily="34" charset="0"/>
                <a:cs typeface="Arial" pitchFamily="34" charset="0"/>
              </a:rPr>
              <a:t>Tamilnadu</a:t>
            </a:r>
            <a:r>
              <a:rPr lang="en-US" sz="1600" b="1" u="sng" dirty="0" smtClean="0">
                <a:solidFill>
                  <a:srgbClr val="C00000"/>
                </a:solidFill>
                <a:latin typeface="Arial" pitchFamily="34" charset="0"/>
                <a:cs typeface="Arial" pitchFamily="34" charset="0"/>
              </a:rPr>
              <a:t> </a:t>
            </a:r>
          </a:p>
          <a:p>
            <a:pPr algn="just"/>
            <a:endParaRPr lang="en-US" sz="1600" dirty="0" smtClean="0">
              <a:solidFill>
                <a:schemeClr val="tx1"/>
              </a:solidFill>
              <a:latin typeface="Arial" pitchFamily="34" charset="0"/>
              <a:cs typeface="Arial" pitchFamily="34" charset="0"/>
            </a:endParaRPr>
          </a:p>
          <a:p>
            <a:pPr algn="l"/>
            <a:r>
              <a:rPr lang="en-US" sz="1600" dirty="0" smtClean="0">
                <a:solidFill>
                  <a:srgbClr val="0000FF"/>
                </a:solidFill>
                <a:latin typeface="Arial" pitchFamily="34" charset="0"/>
                <a:cs typeface="Arial" pitchFamily="34" charset="0"/>
              </a:rPr>
              <a:t>Total cost required for providing 1000 </a:t>
            </a:r>
            <a:r>
              <a:rPr lang="en-US" sz="1600" dirty="0" err="1" smtClean="0">
                <a:solidFill>
                  <a:srgbClr val="0000FF"/>
                </a:solidFill>
                <a:latin typeface="Arial" pitchFamily="34" charset="0"/>
                <a:cs typeface="Arial" pitchFamily="34" charset="0"/>
              </a:rPr>
              <a:t>litre</a:t>
            </a:r>
            <a:r>
              <a:rPr lang="en-US" sz="1600" dirty="0" smtClean="0">
                <a:solidFill>
                  <a:srgbClr val="0000FF"/>
                </a:solidFill>
                <a:latin typeface="Arial" pitchFamily="34" charset="0"/>
                <a:cs typeface="Arial" pitchFamily="34" charset="0"/>
              </a:rPr>
              <a:t> capacity water filter     =  Rs.3.00 </a:t>
            </a:r>
            <a:r>
              <a:rPr lang="en-US" sz="1600" dirty="0" err="1" smtClean="0">
                <a:solidFill>
                  <a:srgbClr val="0000FF"/>
                </a:solidFill>
                <a:latin typeface="Arial" pitchFamily="34" charset="0"/>
                <a:cs typeface="Arial" pitchFamily="34" charset="0"/>
              </a:rPr>
              <a:t>lakhs</a:t>
            </a:r>
            <a:endParaRPr lang="en-US" sz="1600" dirty="0" smtClean="0">
              <a:solidFill>
                <a:srgbClr val="0000FF"/>
              </a:solidFill>
              <a:latin typeface="Arial" pitchFamily="34" charset="0"/>
              <a:cs typeface="Arial" pitchFamily="34" charset="0"/>
            </a:endParaRPr>
          </a:p>
          <a:p>
            <a:pPr algn="l"/>
            <a:r>
              <a:rPr lang="en-US" sz="1600" dirty="0" smtClean="0">
                <a:solidFill>
                  <a:srgbClr val="0000FF"/>
                </a:solidFill>
                <a:latin typeface="Arial" pitchFamily="34" charset="0"/>
                <a:cs typeface="Arial" pitchFamily="34" charset="0"/>
              </a:rPr>
              <a:t>Total cost required for providing 500 </a:t>
            </a:r>
            <a:r>
              <a:rPr lang="en-US" sz="1600" dirty="0" err="1" smtClean="0">
                <a:solidFill>
                  <a:srgbClr val="0000FF"/>
                </a:solidFill>
                <a:latin typeface="Arial" pitchFamily="34" charset="0"/>
                <a:cs typeface="Arial" pitchFamily="34" charset="0"/>
              </a:rPr>
              <a:t>litre</a:t>
            </a:r>
            <a:r>
              <a:rPr lang="en-US" sz="1600" dirty="0" smtClean="0">
                <a:solidFill>
                  <a:srgbClr val="0000FF"/>
                </a:solidFill>
                <a:latin typeface="Arial" pitchFamily="34" charset="0"/>
                <a:cs typeface="Arial" pitchFamily="34" charset="0"/>
              </a:rPr>
              <a:t> capacity water filter        = Rs.1.85 </a:t>
            </a:r>
            <a:r>
              <a:rPr lang="en-US" sz="1600" dirty="0" err="1" smtClean="0">
                <a:solidFill>
                  <a:srgbClr val="0000FF"/>
                </a:solidFill>
                <a:latin typeface="Arial" pitchFamily="34" charset="0"/>
                <a:cs typeface="Arial" pitchFamily="34" charset="0"/>
              </a:rPr>
              <a:t>lakhs</a:t>
            </a:r>
            <a:endParaRPr lang="en-US" sz="1600" dirty="0" smtClean="0">
              <a:solidFill>
                <a:srgbClr val="0000FF"/>
              </a:solidFill>
              <a:latin typeface="Arial" pitchFamily="34" charset="0"/>
              <a:cs typeface="Arial" pitchFamily="34" charset="0"/>
            </a:endParaRPr>
          </a:p>
          <a:p>
            <a:pPr algn="l"/>
            <a:r>
              <a:rPr lang="en-US" sz="1600" dirty="0" smtClean="0">
                <a:solidFill>
                  <a:srgbClr val="0000FF"/>
                </a:solidFill>
                <a:latin typeface="Arial" pitchFamily="34" charset="0"/>
                <a:cs typeface="Arial" pitchFamily="34" charset="0"/>
              </a:rPr>
              <a:t>500 </a:t>
            </a:r>
            <a:r>
              <a:rPr lang="en-US" sz="1600" dirty="0" err="1" smtClean="0">
                <a:solidFill>
                  <a:srgbClr val="0000FF"/>
                </a:solidFill>
                <a:latin typeface="Arial" pitchFamily="34" charset="0"/>
                <a:cs typeface="Arial" pitchFamily="34" charset="0"/>
              </a:rPr>
              <a:t>litres</a:t>
            </a:r>
            <a:r>
              <a:rPr lang="en-US" sz="1600" dirty="0" smtClean="0">
                <a:solidFill>
                  <a:srgbClr val="0000FF"/>
                </a:solidFill>
                <a:latin typeface="Arial" pitchFamily="34" charset="0"/>
                <a:cs typeface="Arial" pitchFamily="34" charset="0"/>
              </a:rPr>
              <a:t> capacity of Water filters may be provided to 34100 Noon Meal </a:t>
            </a:r>
            <a:r>
              <a:rPr lang="en-US" sz="1600" dirty="0" err="1" smtClean="0">
                <a:solidFill>
                  <a:srgbClr val="0000FF"/>
                </a:solidFill>
                <a:latin typeface="Arial" pitchFamily="34" charset="0"/>
                <a:cs typeface="Arial" pitchFamily="34" charset="0"/>
              </a:rPr>
              <a:t>Centres</a:t>
            </a:r>
            <a:r>
              <a:rPr lang="en-US" sz="1600" dirty="0" smtClean="0">
                <a:solidFill>
                  <a:srgbClr val="0000FF"/>
                </a:solidFill>
                <a:latin typeface="Arial" pitchFamily="34" charset="0"/>
                <a:cs typeface="Arial" pitchFamily="34" charset="0"/>
              </a:rPr>
              <a:t>.  </a:t>
            </a:r>
          </a:p>
          <a:p>
            <a:pPr algn="l"/>
            <a:r>
              <a:rPr lang="en-US" sz="1600" dirty="0" smtClean="0">
                <a:solidFill>
                  <a:srgbClr val="0000FF"/>
                </a:solidFill>
                <a:latin typeface="Arial" pitchFamily="34" charset="0"/>
                <a:cs typeface="Arial" pitchFamily="34" charset="0"/>
              </a:rPr>
              <a:t>No. of Noon Meal </a:t>
            </a:r>
            <a:r>
              <a:rPr lang="en-US" sz="1600" dirty="0" err="1" smtClean="0">
                <a:solidFill>
                  <a:srgbClr val="0000FF"/>
                </a:solidFill>
                <a:latin typeface="Arial" pitchFamily="34" charset="0"/>
                <a:cs typeface="Arial" pitchFamily="34" charset="0"/>
              </a:rPr>
              <a:t>Centres</a:t>
            </a:r>
            <a:r>
              <a:rPr lang="en-US" sz="1600" dirty="0" smtClean="0">
                <a:solidFill>
                  <a:srgbClr val="0000FF"/>
                </a:solidFill>
                <a:latin typeface="Arial" pitchFamily="34" charset="0"/>
                <a:cs typeface="Arial" pitchFamily="34" charset="0"/>
              </a:rPr>
              <a:t> for which water filtration facility to be provided 34100 </a:t>
            </a:r>
            <a:r>
              <a:rPr lang="en-US" sz="1600" dirty="0" err="1" smtClean="0">
                <a:solidFill>
                  <a:srgbClr val="0000FF"/>
                </a:solidFill>
                <a:latin typeface="Arial" pitchFamily="34" charset="0"/>
                <a:cs typeface="Arial" pitchFamily="34" charset="0"/>
              </a:rPr>
              <a:t>Centres</a:t>
            </a:r>
            <a:endParaRPr lang="en-US" sz="1600" dirty="0" smtClean="0">
              <a:solidFill>
                <a:srgbClr val="0000FF"/>
              </a:solidFill>
              <a:latin typeface="Arial" pitchFamily="34" charset="0"/>
              <a:cs typeface="Arial" pitchFamily="34" charset="0"/>
            </a:endParaRPr>
          </a:p>
          <a:p>
            <a:pPr algn="l"/>
            <a:r>
              <a:rPr lang="en-US" sz="1600" dirty="0" smtClean="0">
                <a:solidFill>
                  <a:srgbClr val="0000FF"/>
                </a:solidFill>
                <a:latin typeface="Arial" pitchFamily="34" charset="0"/>
                <a:cs typeface="Arial" pitchFamily="34" charset="0"/>
              </a:rPr>
              <a:t>Total Amount required                                                                     = </a:t>
            </a:r>
            <a:r>
              <a:rPr lang="en-US" sz="1600" b="1" dirty="0" smtClean="0">
                <a:solidFill>
                  <a:srgbClr val="0000FF"/>
                </a:solidFill>
                <a:latin typeface="Arial" pitchFamily="34" charset="0"/>
                <a:cs typeface="Arial" pitchFamily="34" charset="0"/>
              </a:rPr>
              <a:t>Rs.630.85 </a:t>
            </a:r>
            <a:r>
              <a:rPr lang="en-US" sz="1600" b="1" dirty="0" err="1" smtClean="0">
                <a:solidFill>
                  <a:srgbClr val="0000FF"/>
                </a:solidFill>
                <a:latin typeface="Arial" pitchFamily="34" charset="0"/>
                <a:cs typeface="Arial" pitchFamily="34" charset="0"/>
              </a:rPr>
              <a:t>lakhs</a:t>
            </a:r>
            <a:r>
              <a:rPr lang="en-US" sz="1600" b="1" dirty="0" smtClean="0">
                <a:solidFill>
                  <a:srgbClr val="0000FF"/>
                </a:solidFill>
                <a:latin typeface="Arial" pitchFamily="34" charset="0"/>
                <a:cs typeface="Arial" pitchFamily="34" charset="0"/>
              </a:rPr>
              <a:t>.</a:t>
            </a:r>
          </a:p>
          <a:p>
            <a:pPr algn="just"/>
            <a:endParaRPr lang="en-US" sz="1600" dirty="0" smtClean="0">
              <a:solidFill>
                <a:schemeClr val="tx1"/>
              </a:solidFill>
              <a:latin typeface="Arial" pitchFamily="34" charset="0"/>
              <a:cs typeface="Arial" pitchFamily="34" charset="0"/>
            </a:endParaRPr>
          </a:p>
          <a:p>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a:bodyPr>
          <a:lstStyle/>
          <a:p>
            <a:r>
              <a:rPr lang="en-US" sz="3000" b="1" u="sng" dirty="0" smtClean="0">
                <a:solidFill>
                  <a:srgbClr val="C00000"/>
                </a:solidFill>
                <a:latin typeface="Arial" pitchFamily="34" charset="0"/>
                <a:cs typeface="Arial" pitchFamily="34" charset="0"/>
              </a:rPr>
              <a:t>Special Initiatives contd.,</a:t>
            </a:r>
            <a:endParaRPr lang="en-US" sz="3000" dirty="0">
              <a:solidFill>
                <a:srgbClr val="C00000"/>
              </a:solidFill>
              <a:latin typeface="Arial" pitchFamily="34" charset="0"/>
              <a:cs typeface="Arial" pitchFamily="34" charset="0"/>
            </a:endParaRPr>
          </a:p>
        </p:txBody>
      </p:sp>
      <p:sp>
        <p:nvSpPr>
          <p:cNvPr id="3" name="Content Placeholder 2"/>
          <p:cNvSpPr>
            <a:spLocks noGrp="1"/>
          </p:cNvSpPr>
          <p:nvPr>
            <p:ph idx="1"/>
          </p:nvPr>
        </p:nvSpPr>
        <p:spPr>
          <a:xfrm>
            <a:off x="457200" y="1143000"/>
            <a:ext cx="8229600" cy="4983163"/>
          </a:xfrm>
        </p:spPr>
        <p:txBody>
          <a:bodyPr>
            <a:normAutofit/>
          </a:bodyPr>
          <a:lstStyle/>
          <a:p>
            <a:pPr>
              <a:buNone/>
            </a:pPr>
            <a:r>
              <a:rPr lang="en-US" sz="1600" dirty="0" smtClean="0">
                <a:solidFill>
                  <a:srgbClr val="C00000"/>
                </a:solidFill>
                <a:latin typeface="Arial" pitchFamily="34" charset="0"/>
                <a:cs typeface="Arial" pitchFamily="34" charset="0"/>
              </a:rPr>
              <a:t>4. </a:t>
            </a:r>
            <a:r>
              <a:rPr lang="en-US" sz="1600" b="1" u="sng" dirty="0" smtClean="0">
                <a:solidFill>
                  <a:srgbClr val="C00000"/>
                </a:solidFill>
                <a:latin typeface="Arial" pitchFamily="34" charset="0"/>
                <a:cs typeface="Arial" pitchFamily="34" charset="0"/>
              </a:rPr>
              <a:t>Providing Millets under Mid Day Meal </a:t>
            </a:r>
            <a:r>
              <a:rPr lang="en-US" sz="1600" b="1" u="sng" dirty="0" err="1" smtClean="0">
                <a:solidFill>
                  <a:srgbClr val="C00000"/>
                </a:solidFill>
                <a:latin typeface="Arial" pitchFamily="34" charset="0"/>
                <a:cs typeface="Arial" pitchFamily="34" charset="0"/>
              </a:rPr>
              <a:t>Programme</a:t>
            </a:r>
            <a:r>
              <a:rPr lang="en-US" sz="1600" b="1" u="sng" dirty="0" smtClean="0">
                <a:solidFill>
                  <a:srgbClr val="C00000"/>
                </a:solidFill>
                <a:latin typeface="Arial" pitchFamily="34" charset="0"/>
                <a:cs typeface="Arial" pitchFamily="34" charset="0"/>
              </a:rPr>
              <a:t> (</a:t>
            </a:r>
            <a:r>
              <a:rPr lang="en-US" sz="1600" b="1" u="sng" dirty="0" err="1" smtClean="0">
                <a:solidFill>
                  <a:srgbClr val="C00000"/>
                </a:solidFill>
                <a:latin typeface="Arial" pitchFamily="34" charset="0"/>
                <a:cs typeface="Arial" pitchFamily="34" charset="0"/>
              </a:rPr>
              <a:t>Ramnad</a:t>
            </a:r>
            <a:r>
              <a:rPr lang="en-US" sz="1600" b="1" u="sng" dirty="0" smtClean="0">
                <a:solidFill>
                  <a:srgbClr val="C00000"/>
                </a:solidFill>
                <a:latin typeface="Arial" pitchFamily="34" charset="0"/>
                <a:cs typeface="Arial" pitchFamily="34" charset="0"/>
              </a:rPr>
              <a:t> &amp; </a:t>
            </a:r>
            <a:r>
              <a:rPr lang="en-US" sz="1600" b="1" u="sng" dirty="0" err="1" smtClean="0">
                <a:solidFill>
                  <a:srgbClr val="C00000"/>
                </a:solidFill>
                <a:latin typeface="Arial" pitchFamily="34" charset="0"/>
                <a:cs typeface="Arial" pitchFamily="34" charset="0"/>
              </a:rPr>
              <a:t>Virudhunagar</a:t>
            </a:r>
            <a:r>
              <a:rPr lang="en-US" sz="1600" b="1" u="sng" dirty="0" smtClean="0">
                <a:solidFill>
                  <a:srgbClr val="C00000"/>
                </a:solidFill>
                <a:latin typeface="Arial" pitchFamily="34" charset="0"/>
                <a:cs typeface="Arial" pitchFamily="34" charset="0"/>
              </a:rPr>
              <a:t> District)</a:t>
            </a:r>
          </a:p>
          <a:p>
            <a:pPr>
              <a:buNone/>
            </a:pPr>
            <a:endParaRPr lang="en-US" sz="1600" b="1" u="sng" dirty="0" smtClean="0">
              <a:latin typeface="Arial" pitchFamily="34" charset="0"/>
              <a:cs typeface="Arial" pitchFamily="34" charset="0"/>
            </a:endParaRPr>
          </a:p>
          <a:p>
            <a:pPr>
              <a:buNone/>
            </a:pPr>
            <a:r>
              <a:rPr lang="en-US" sz="1600" dirty="0" smtClean="0">
                <a:latin typeface="Arial" pitchFamily="34" charset="0"/>
                <a:cs typeface="Arial" pitchFamily="34" charset="0"/>
              </a:rPr>
              <a:t>      </a:t>
            </a:r>
            <a:r>
              <a:rPr lang="en-US" sz="1600" dirty="0" smtClean="0">
                <a:solidFill>
                  <a:srgbClr val="0000FF"/>
                </a:solidFill>
                <a:latin typeface="Arial" pitchFamily="34" charset="0"/>
                <a:cs typeface="Arial" pitchFamily="34" charset="0"/>
              </a:rPr>
              <a:t>The requirement of funds for providing millets is  as follows: </a:t>
            </a:r>
          </a:p>
          <a:p>
            <a:pPr>
              <a:buNone/>
            </a:pPr>
            <a:r>
              <a:rPr lang="en-US" sz="1600" dirty="0" smtClean="0">
                <a:solidFill>
                  <a:srgbClr val="0000FF"/>
                </a:solidFill>
                <a:latin typeface="Arial" pitchFamily="34" charset="0"/>
                <a:cs typeface="Arial" pitchFamily="34" charset="0"/>
              </a:rPr>
              <a:t>      Total No of Primary children - 142632</a:t>
            </a:r>
          </a:p>
          <a:p>
            <a:pPr>
              <a:buNone/>
            </a:pPr>
            <a:r>
              <a:rPr lang="en-US" sz="1600" dirty="0" smtClean="0">
                <a:solidFill>
                  <a:srgbClr val="0000FF"/>
                </a:solidFill>
                <a:latin typeface="Arial" pitchFamily="34" charset="0"/>
                <a:cs typeface="Arial" pitchFamily="34" charset="0"/>
              </a:rPr>
              <a:t>      Cost for 50 </a:t>
            </a:r>
            <a:r>
              <a:rPr lang="en-US" sz="1600" dirty="0" err="1" smtClean="0">
                <a:solidFill>
                  <a:srgbClr val="0000FF"/>
                </a:solidFill>
                <a:latin typeface="Arial" pitchFamily="34" charset="0"/>
                <a:cs typeface="Arial" pitchFamily="34" charset="0"/>
              </a:rPr>
              <a:t>gms</a:t>
            </a:r>
            <a:r>
              <a:rPr lang="en-US" sz="1600" dirty="0" smtClean="0">
                <a:solidFill>
                  <a:srgbClr val="0000FF"/>
                </a:solidFill>
                <a:latin typeface="Arial" pitchFamily="34" charset="0"/>
                <a:cs typeface="Arial" pitchFamily="34" charset="0"/>
              </a:rPr>
              <a:t> of millets     - Rs.7.00</a:t>
            </a:r>
          </a:p>
          <a:p>
            <a:pPr>
              <a:buNone/>
            </a:pPr>
            <a:r>
              <a:rPr lang="en-US" sz="1600" dirty="0" smtClean="0">
                <a:solidFill>
                  <a:srgbClr val="0000FF"/>
                </a:solidFill>
                <a:latin typeface="Arial" pitchFamily="34" charset="0"/>
                <a:cs typeface="Arial" pitchFamily="34" charset="0"/>
              </a:rPr>
              <a:t>      Total no of days to be fed      -  210 days</a:t>
            </a:r>
          </a:p>
          <a:p>
            <a:pPr>
              <a:buNone/>
            </a:pPr>
            <a:r>
              <a:rPr lang="en-US" sz="1600" dirty="0" smtClean="0">
                <a:solidFill>
                  <a:srgbClr val="0000FF"/>
                </a:solidFill>
                <a:latin typeface="Arial" pitchFamily="34" charset="0"/>
                <a:cs typeface="Arial" pitchFamily="34" charset="0"/>
              </a:rPr>
              <a:t>      Total amount required           </a:t>
            </a:r>
            <a:r>
              <a:rPr lang="en-US" sz="1600" b="1" dirty="0" smtClean="0">
                <a:solidFill>
                  <a:srgbClr val="0000FF"/>
                </a:solidFill>
                <a:latin typeface="Arial" pitchFamily="34" charset="0"/>
                <a:cs typeface="Arial" pitchFamily="34" charset="0"/>
              </a:rPr>
              <a:t>- Rs.2096.69  </a:t>
            </a:r>
            <a:r>
              <a:rPr lang="en-US" sz="1600" b="1" dirty="0" err="1" smtClean="0">
                <a:solidFill>
                  <a:srgbClr val="0000FF"/>
                </a:solidFill>
                <a:latin typeface="Arial" pitchFamily="34" charset="0"/>
                <a:cs typeface="Arial" pitchFamily="34" charset="0"/>
              </a:rPr>
              <a:t>lakhs</a:t>
            </a:r>
            <a:endParaRPr lang="en-US" sz="1600" b="1" dirty="0" smtClean="0">
              <a:solidFill>
                <a:srgbClr val="0000FF"/>
              </a:solidFill>
              <a:latin typeface="Arial" pitchFamily="34" charset="0"/>
              <a:cs typeface="Arial" pitchFamily="34" charset="0"/>
            </a:endParaRPr>
          </a:p>
          <a:p>
            <a:pPr>
              <a:buNone/>
            </a:pPr>
            <a:endParaRPr lang="en-US" sz="1600" dirty="0" smtClean="0">
              <a:latin typeface="Arial" pitchFamily="34" charset="0"/>
              <a:cs typeface="Arial" pitchFamily="34" charset="0"/>
            </a:endParaRPr>
          </a:p>
          <a:p>
            <a:pPr>
              <a:buNone/>
            </a:pPr>
            <a:r>
              <a:rPr lang="en-US" sz="1600" dirty="0" smtClean="0">
                <a:solidFill>
                  <a:srgbClr val="C00000"/>
                </a:solidFill>
                <a:latin typeface="Arial" pitchFamily="34" charset="0"/>
                <a:cs typeface="Arial" pitchFamily="34" charset="0"/>
              </a:rPr>
              <a:t>5. </a:t>
            </a:r>
            <a:r>
              <a:rPr lang="en-US" sz="1600" b="1" u="sng" dirty="0" smtClean="0">
                <a:solidFill>
                  <a:srgbClr val="C00000"/>
                </a:solidFill>
                <a:latin typeface="Arial" pitchFamily="34" charset="0"/>
                <a:cs typeface="Arial" pitchFamily="34" charset="0"/>
              </a:rPr>
              <a:t>Setting up of Kitchen garden in the Noon Meal </a:t>
            </a:r>
            <a:r>
              <a:rPr lang="en-US" sz="1600" b="1" u="sng" dirty="0" err="1" smtClean="0">
                <a:solidFill>
                  <a:srgbClr val="C00000"/>
                </a:solidFill>
                <a:latin typeface="Arial" pitchFamily="34" charset="0"/>
                <a:cs typeface="Arial" pitchFamily="34" charset="0"/>
              </a:rPr>
              <a:t>Centres</a:t>
            </a:r>
            <a:endParaRPr lang="en-US" sz="1600" b="1" u="sng" dirty="0" smtClean="0">
              <a:solidFill>
                <a:srgbClr val="C00000"/>
              </a:solidFill>
              <a:latin typeface="Arial" pitchFamily="34" charset="0"/>
              <a:cs typeface="Arial" pitchFamily="34" charset="0"/>
            </a:endParaRPr>
          </a:p>
          <a:p>
            <a:pPr>
              <a:buNone/>
            </a:pPr>
            <a:endParaRPr lang="en-US" sz="1600" dirty="0" smtClean="0">
              <a:latin typeface="Arial" pitchFamily="34" charset="0"/>
              <a:cs typeface="Arial" pitchFamily="34" charset="0"/>
            </a:endParaRPr>
          </a:p>
          <a:p>
            <a:pPr>
              <a:buNone/>
            </a:pPr>
            <a:r>
              <a:rPr lang="en-US" sz="1600" dirty="0" smtClean="0">
                <a:latin typeface="Arial" pitchFamily="34" charset="0"/>
                <a:cs typeface="Arial" pitchFamily="34" charset="0"/>
              </a:rPr>
              <a:t>       </a:t>
            </a:r>
            <a:r>
              <a:rPr lang="en-US" sz="1600" dirty="0" smtClean="0">
                <a:solidFill>
                  <a:srgbClr val="0000FF"/>
                </a:solidFill>
                <a:latin typeface="Arial" pitchFamily="34" charset="0"/>
                <a:cs typeface="Arial" pitchFamily="34" charset="0"/>
              </a:rPr>
              <a:t>The total cost required for providing of kitchen garden is as follows:</a:t>
            </a:r>
          </a:p>
          <a:p>
            <a:pPr>
              <a:buNone/>
            </a:pPr>
            <a:r>
              <a:rPr lang="en-US" sz="1600" dirty="0" smtClean="0">
                <a:solidFill>
                  <a:srgbClr val="0000FF"/>
                </a:solidFill>
                <a:latin typeface="Arial" pitchFamily="34" charset="0"/>
                <a:cs typeface="Arial" pitchFamily="34" charset="0"/>
              </a:rPr>
              <a:t>       Amount required for setting up of a kitchen garden  -  Rs.1,000/-</a:t>
            </a:r>
          </a:p>
          <a:p>
            <a:pPr>
              <a:buNone/>
            </a:pPr>
            <a:r>
              <a:rPr lang="en-US" sz="1600" dirty="0" smtClean="0">
                <a:solidFill>
                  <a:srgbClr val="0000FF"/>
                </a:solidFill>
                <a:latin typeface="Arial" pitchFamily="34" charset="0"/>
                <a:cs typeface="Arial" pitchFamily="34" charset="0"/>
              </a:rPr>
              <a:t>      Total no. of Noon Meal </a:t>
            </a:r>
            <a:r>
              <a:rPr lang="en-US" sz="1600" dirty="0" err="1" smtClean="0">
                <a:solidFill>
                  <a:srgbClr val="0000FF"/>
                </a:solidFill>
                <a:latin typeface="Arial" pitchFamily="34" charset="0"/>
                <a:cs typeface="Arial" pitchFamily="34" charset="0"/>
              </a:rPr>
              <a:t>Centres</a:t>
            </a:r>
            <a:r>
              <a:rPr lang="en-US" sz="1600" dirty="0" smtClean="0">
                <a:solidFill>
                  <a:srgbClr val="0000FF"/>
                </a:solidFill>
                <a:latin typeface="Arial" pitchFamily="34" charset="0"/>
                <a:cs typeface="Arial" pitchFamily="34" charset="0"/>
              </a:rPr>
              <a:t>                                 - 43205</a:t>
            </a:r>
          </a:p>
          <a:p>
            <a:pPr>
              <a:buNone/>
            </a:pPr>
            <a:r>
              <a:rPr lang="en-US" sz="1600" dirty="0" smtClean="0">
                <a:solidFill>
                  <a:srgbClr val="0000FF"/>
                </a:solidFill>
                <a:latin typeface="Arial" pitchFamily="34" charset="0"/>
                <a:cs typeface="Arial" pitchFamily="34" charset="0"/>
              </a:rPr>
              <a:t>      Total amount required                                                </a:t>
            </a:r>
            <a:r>
              <a:rPr lang="en-US" sz="1600" b="1" dirty="0" smtClean="0">
                <a:solidFill>
                  <a:srgbClr val="0000FF"/>
                </a:solidFill>
                <a:latin typeface="Arial" pitchFamily="34" charset="0"/>
                <a:cs typeface="Arial" pitchFamily="34" charset="0"/>
              </a:rPr>
              <a:t>- Rs.432.05 </a:t>
            </a:r>
            <a:r>
              <a:rPr lang="en-US" sz="1600" b="1" dirty="0" err="1" smtClean="0">
                <a:solidFill>
                  <a:srgbClr val="0000FF"/>
                </a:solidFill>
                <a:latin typeface="Arial" pitchFamily="34" charset="0"/>
                <a:cs typeface="Arial" pitchFamily="34" charset="0"/>
              </a:rPr>
              <a:t>lakhs</a:t>
            </a:r>
            <a:endParaRPr lang="en-US" sz="1600" b="1" dirty="0" smtClean="0">
              <a:solidFill>
                <a:srgbClr val="0000FF"/>
              </a:solidFill>
              <a:latin typeface="Arial" pitchFamily="34" charset="0"/>
              <a:cs typeface="Arial" pitchFamily="34" charset="0"/>
            </a:endParaRPr>
          </a:p>
          <a:p>
            <a:pPr>
              <a:buNone/>
            </a:pPr>
            <a:endParaRPr lang="en-US" dirty="0" smtClean="0"/>
          </a:p>
          <a:p>
            <a:pPr>
              <a:buNone/>
            </a:pP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WordArt 4"/>
          <p:cNvSpPr>
            <a:spLocks noChangeArrowheads="1" noChangeShapeType="1" noTextEdit="1"/>
          </p:cNvSpPr>
          <p:nvPr/>
        </p:nvSpPr>
        <p:spPr bwMode="auto">
          <a:xfrm>
            <a:off x="1447800" y="2495550"/>
            <a:ext cx="6096000" cy="1619250"/>
          </a:xfrm>
          <a:prstGeom prst="rect">
            <a:avLst/>
          </a:prstGeom>
        </p:spPr>
        <p:txBody>
          <a:bodyPr wrap="none" fromWordArt="1">
            <a:prstTxWarp prst="textPlain">
              <a:avLst>
                <a:gd name="adj" fmla="val 50000"/>
              </a:avLst>
            </a:prstTxWarp>
          </a:bodyPr>
          <a:lstStyle/>
          <a:p>
            <a:pPr algn="ctr"/>
            <a:r>
              <a:rPr lang="en-US" sz="3600" i="1" kern="10" dirty="0">
                <a:ln w="12700">
                  <a:solidFill>
                    <a:srgbClr val="800000"/>
                  </a:solidFill>
                  <a:round/>
                  <a:headEnd/>
                  <a:tailEnd/>
                </a:ln>
                <a:solidFill>
                  <a:srgbClr val="0000FF"/>
                </a:solidFill>
                <a:latin typeface="Engravers MT"/>
              </a:rPr>
              <a:t>Thank You</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7924800" cy="487362"/>
          </a:xfrm>
        </p:spPr>
        <p:txBody>
          <a:bodyPr>
            <a:noAutofit/>
          </a:bodyPr>
          <a:lstStyle/>
          <a:p>
            <a:r>
              <a:rPr lang="en-US" sz="3200" dirty="0" smtClean="0">
                <a:solidFill>
                  <a:srgbClr val="C00000"/>
                </a:solidFill>
              </a:rPr>
              <a:t>Noon Meal </a:t>
            </a:r>
            <a:r>
              <a:rPr lang="en-US" sz="3200" dirty="0" err="1" smtClean="0">
                <a:solidFill>
                  <a:srgbClr val="C00000"/>
                </a:solidFill>
              </a:rPr>
              <a:t>Centres</a:t>
            </a:r>
            <a:r>
              <a:rPr lang="en-US" sz="3200" dirty="0" smtClean="0">
                <a:solidFill>
                  <a:srgbClr val="C00000"/>
                </a:solidFill>
              </a:rPr>
              <a:t> &amp; Beneficiaries</a:t>
            </a:r>
            <a:endParaRPr lang="en-US" sz="3200" dirty="0">
              <a:solidFill>
                <a:srgbClr val="C0000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3</a:t>
            </a:fld>
            <a:endParaRPr lang="en-US"/>
          </a:p>
        </p:txBody>
      </p:sp>
      <p:graphicFrame>
        <p:nvGraphicFramePr>
          <p:cNvPr id="5" name="Table 4"/>
          <p:cNvGraphicFramePr>
            <a:graphicFrameLocks noGrp="1"/>
          </p:cNvGraphicFramePr>
          <p:nvPr/>
        </p:nvGraphicFramePr>
        <p:xfrm>
          <a:off x="457201" y="1066801"/>
          <a:ext cx="8305797" cy="4800599"/>
        </p:xfrm>
        <a:graphic>
          <a:graphicData uri="http://schemas.openxmlformats.org/drawingml/2006/table">
            <a:tbl>
              <a:tblPr/>
              <a:tblGrid>
                <a:gridCol w="993856"/>
                <a:gridCol w="993856"/>
                <a:gridCol w="936200"/>
                <a:gridCol w="1076377"/>
                <a:gridCol w="1076377"/>
                <a:gridCol w="1076377"/>
                <a:gridCol w="1076377"/>
                <a:gridCol w="1076377"/>
              </a:tblGrid>
              <a:tr h="441440">
                <a:tc rowSpan="3">
                  <a:txBody>
                    <a:bodyPr/>
                    <a:lstStyle/>
                    <a:p>
                      <a:pPr marL="0" marR="0" algn="ctr">
                        <a:lnSpc>
                          <a:spcPct val="115000"/>
                        </a:lnSpc>
                        <a:spcBef>
                          <a:spcPts val="0"/>
                        </a:spcBef>
                        <a:spcAft>
                          <a:spcPts val="0"/>
                        </a:spcAft>
                      </a:pPr>
                      <a:endParaRPr lang="en-US" sz="1800" dirty="0" smtClean="0">
                        <a:solidFill>
                          <a:srgbClr val="0000FF"/>
                        </a:solidFill>
                        <a:latin typeface="Arial" pitchFamily="34" charset="0"/>
                        <a:ea typeface="Times New Roman"/>
                        <a:cs typeface="Arial" pitchFamily="34" charset="0"/>
                      </a:endParaRPr>
                    </a:p>
                    <a:p>
                      <a:pPr marL="0" marR="0" algn="ctr">
                        <a:lnSpc>
                          <a:spcPct val="115000"/>
                        </a:lnSpc>
                        <a:spcBef>
                          <a:spcPts val="0"/>
                        </a:spcBef>
                        <a:spcAft>
                          <a:spcPts val="0"/>
                        </a:spcAft>
                      </a:pPr>
                      <a:endParaRPr lang="en-US" sz="1800" dirty="0" smtClean="0">
                        <a:solidFill>
                          <a:srgbClr val="0000FF"/>
                        </a:solidFill>
                        <a:latin typeface="Arial" pitchFamily="34" charset="0"/>
                        <a:ea typeface="Times New Roman"/>
                        <a:cs typeface="Arial" pitchFamily="34" charset="0"/>
                      </a:endParaRPr>
                    </a:p>
                    <a:p>
                      <a:pPr marL="0" marR="0" algn="ctr">
                        <a:lnSpc>
                          <a:spcPct val="115000"/>
                        </a:lnSpc>
                        <a:spcBef>
                          <a:spcPts val="0"/>
                        </a:spcBef>
                        <a:spcAft>
                          <a:spcPts val="0"/>
                        </a:spcAft>
                      </a:pPr>
                      <a:r>
                        <a:rPr lang="en-US" sz="1800" dirty="0" smtClean="0">
                          <a:solidFill>
                            <a:srgbClr val="0000FF"/>
                          </a:solidFill>
                          <a:latin typeface="Arial" pitchFamily="34" charset="0"/>
                          <a:ea typeface="Times New Roman"/>
                          <a:cs typeface="Arial" pitchFamily="34" charset="0"/>
                        </a:rPr>
                        <a:t>Schools</a:t>
                      </a:r>
                      <a:endParaRPr lang="en-US" sz="1800" dirty="0">
                        <a:solidFill>
                          <a:srgbClr val="0000FF"/>
                        </a:solidFill>
                        <a:latin typeface="Arial" pitchFamily="34" charset="0"/>
                        <a:ea typeface="Times New Roman"/>
                        <a:cs typeface="Arial" pitchFamily="34" charset="0"/>
                      </a:endParaRPr>
                    </a:p>
                  </a:txBody>
                  <a:tcPr marL="66535" marR="66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marR="0" algn="ctr">
                        <a:lnSpc>
                          <a:spcPct val="115000"/>
                        </a:lnSpc>
                        <a:spcBef>
                          <a:spcPts val="0"/>
                        </a:spcBef>
                        <a:spcAft>
                          <a:spcPts val="0"/>
                        </a:spcAft>
                      </a:pPr>
                      <a:endParaRPr lang="en-US" sz="1800" dirty="0" smtClean="0">
                        <a:solidFill>
                          <a:srgbClr val="0000FF"/>
                        </a:solidFill>
                        <a:latin typeface="Arial" pitchFamily="34" charset="0"/>
                        <a:ea typeface="Times New Roman"/>
                        <a:cs typeface="Arial" pitchFamily="34" charset="0"/>
                      </a:endParaRPr>
                    </a:p>
                    <a:p>
                      <a:pPr marL="0" marR="0" algn="ctr">
                        <a:lnSpc>
                          <a:spcPct val="115000"/>
                        </a:lnSpc>
                        <a:spcBef>
                          <a:spcPts val="0"/>
                        </a:spcBef>
                        <a:spcAft>
                          <a:spcPts val="0"/>
                        </a:spcAft>
                      </a:pPr>
                      <a:r>
                        <a:rPr lang="en-US" sz="1800" dirty="0" smtClean="0">
                          <a:solidFill>
                            <a:srgbClr val="0000FF"/>
                          </a:solidFill>
                          <a:latin typeface="Arial" pitchFamily="34" charset="0"/>
                          <a:ea typeface="Times New Roman"/>
                          <a:cs typeface="Arial" pitchFamily="34" charset="0"/>
                        </a:rPr>
                        <a:t>Total </a:t>
                      </a:r>
                      <a:r>
                        <a:rPr lang="en-US" sz="1800" dirty="0" err="1" smtClean="0">
                          <a:solidFill>
                            <a:srgbClr val="0000FF"/>
                          </a:solidFill>
                          <a:latin typeface="Arial" pitchFamily="34" charset="0"/>
                          <a:ea typeface="Times New Roman"/>
                          <a:cs typeface="Arial" pitchFamily="34" charset="0"/>
                        </a:rPr>
                        <a:t>No.of</a:t>
                      </a:r>
                      <a:r>
                        <a:rPr lang="en-US" sz="1800" dirty="0" smtClean="0">
                          <a:solidFill>
                            <a:srgbClr val="0000FF"/>
                          </a:solidFill>
                          <a:latin typeface="Arial" pitchFamily="34" charset="0"/>
                          <a:ea typeface="Times New Roman"/>
                          <a:cs typeface="Arial" pitchFamily="34" charset="0"/>
                        </a:rPr>
                        <a:t> </a:t>
                      </a:r>
                      <a:r>
                        <a:rPr lang="en-US" sz="1800" dirty="0" err="1" smtClean="0">
                          <a:solidFill>
                            <a:srgbClr val="0000FF"/>
                          </a:solidFill>
                          <a:latin typeface="Arial" pitchFamily="34" charset="0"/>
                          <a:ea typeface="Times New Roman"/>
                          <a:cs typeface="Arial" pitchFamily="34" charset="0"/>
                        </a:rPr>
                        <a:t>centres</a:t>
                      </a:r>
                      <a:endParaRPr lang="en-US" sz="1800" dirty="0">
                        <a:solidFill>
                          <a:srgbClr val="0000FF"/>
                        </a:solidFill>
                        <a:latin typeface="Arial" pitchFamily="34" charset="0"/>
                        <a:ea typeface="Times New Roman"/>
                        <a:cs typeface="Arial" pitchFamily="34" charset="0"/>
                      </a:endParaRPr>
                    </a:p>
                  </a:txBody>
                  <a:tcPr marL="66535" marR="66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6">
                  <a:txBody>
                    <a:bodyPr/>
                    <a:lstStyle/>
                    <a:p>
                      <a:pPr marL="0" marR="0" algn="ctr">
                        <a:lnSpc>
                          <a:spcPct val="115000"/>
                        </a:lnSpc>
                        <a:spcBef>
                          <a:spcPts val="0"/>
                        </a:spcBef>
                        <a:spcAft>
                          <a:spcPts val="0"/>
                        </a:spcAft>
                      </a:pPr>
                      <a:r>
                        <a:rPr lang="en-US" sz="1800" dirty="0" smtClean="0">
                          <a:solidFill>
                            <a:srgbClr val="0000FF"/>
                          </a:solidFill>
                          <a:latin typeface="Arial" pitchFamily="34" charset="0"/>
                          <a:ea typeface="Times New Roman"/>
                          <a:cs typeface="Arial" pitchFamily="34" charset="0"/>
                        </a:rPr>
                        <a:t>2018-19</a:t>
                      </a:r>
                      <a:endParaRPr lang="en-US" sz="1800" dirty="0">
                        <a:solidFill>
                          <a:srgbClr val="0000FF"/>
                        </a:solidFill>
                        <a:latin typeface="Arial" pitchFamily="34" charset="0"/>
                        <a:ea typeface="Times New Roman"/>
                        <a:cs typeface="Arial" pitchFamily="34" charset="0"/>
                      </a:endParaRPr>
                    </a:p>
                  </a:txBody>
                  <a:tcPr marL="66535" marR="66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800" dirty="0">
                        <a:solidFill>
                          <a:srgbClr val="0000FF"/>
                        </a:solidFill>
                        <a:latin typeface="Arial" pitchFamily="34" charset="0"/>
                        <a:ea typeface="Times New Roman"/>
                        <a:cs typeface="Arial" pitchFamily="34" charset="0"/>
                      </a:endParaRPr>
                    </a:p>
                  </a:txBody>
                  <a:tcPr marL="66535" marR="66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pPr marL="0" marR="0" algn="ctr">
                        <a:lnSpc>
                          <a:spcPct val="115000"/>
                        </a:lnSpc>
                        <a:spcBef>
                          <a:spcPts val="0"/>
                        </a:spcBef>
                        <a:spcAft>
                          <a:spcPts val="0"/>
                        </a:spcAft>
                      </a:pPr>
                      <a:endParaRPr lang="en-US" sz="1800" dirty="0">
                        <a:solidFill>
                          <a:srgbClr val="0000FF"/>
                        </a:solidFill>
                        <a:latin typeface="Calibri"/>
                        <a:ea typeface="Times New Roman"/>
                        <a:cs typeface="Times New Roman"/>
                      </a:endParaRPr>
                    </a:p>
                  </a:txBody>
                  <a:tcPr marL="66535" marR="66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800" dirty="0">
                        <a:solidFill>
                          <a:srgbClr val="0000FF"/>
                        </a:solidFill>
                        <a:latin typeface="Arial" pitchFamily="34" charset="0"/>
                        <a:ea typeface="Times New Roman"/>
                        <a:cs typeface="Arial" pitchFamily="34" charset="0"/>
                      </a:endParaRPr>
                    </a:p>
                  </a:txBody>
                  <a:tcPr marL="66535" marR="66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2959">
                <a:tc vMerge="1">
                  <a:txBody>
                    <a:bodyPr/>
                    <a:lstStyle/>
                    <a:p>
                      <a:pPr marL="0" marR="0" algn="ctr">
                        <a:lnSpc>
                          <a:spcPct val="115000"/>
                        </a:lnSpc>
                        <a:spcBef>
                          <a:spcPts val="0"/>
                        </a:spcBef>
                        <a:spcAft>
                          <a:spcPts val="0"/>
                        </a:spcAft>
                      </a:pPr>
                      <a:endParaRPr lang="en-US" sz="1800" dirty="0">
                        <a:solidFill>
                          <a:srgbClr val="0000FF"/>
                        </a:solidFill>
                        <a:latin typeface="Calibri"/>
                        <a:ea typeface="Times New Roman"/>
                        <a:cs typeface="Times New Roman"/>
                      </a:endParaRPr>
                    </a:p>
                  </a:txBody>
                  <a:tcPr marL="66535" marR="66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gridSpan="3">
                  <a:txBody>
                    <a:bodyPr/>
                    <a:lstStyle/>
                    <a:p>
                      <a:pPr marL="0" marR="0" algn="ctr">
                        <a:lnSpc>
                          <a:spcPct val="115000"/>
                        </a:lnSpc>
                        <a:spcBef>
                          <a:spcPts val="0"/>
                        </a:spcBef>
                        <a:spcAft>
                          <a:spcPts val="0"/>
                        </a:spcAft>
                      </a:pPr>
                      <a:r>
                        <a:rPr lang="en-US" sz="1800" dirty="0" smtClean="0">
                          <a:solidFill>
                            <a:srgbClr val="0000FF"/>
                          </a:solidFill>
                          <a:latin typeface="Arial" pitchFamily="34" charset="0"/>
                          <a:ea typeface="Times New Roman"/>
                          <a:cs typeface="Arial" pitchFamily="34" charset="0"/>
                        </a:rPr>
                        <a:t>Enrolled</a:t>
                      </a:r>
                      <a:endParaRPr lang="en-US" sz="1800" dirty="0">
                        <a:solidFill>
                          <a:srgbClr val="0000FF"/>
                        </a:solidFill>
                        <a:latin typeface="Arial" pitchFamily="34" charset="0"/>
                        <a:ea typeface="Times New Roman"/>
                        <a:cs typeface="Arial" pitchFamily="34" charset="0"/>
                      </a:endParaRPr>
                    </a:p>
                  </a:txBody>
                  <a:tcPr marL="66535" marR="66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800" dirty="0">
                        <a:solidFill>
                          <a:srgbClr val="0000FF"/>
                        </a:solidFill>
                        <a:latin typeface="Arial" pitchFamily="34" charset="0"/>
                        <a:ea typeface="Times New Roman"/>
                        <a:cs typeface="Arial" pitchFamily="34" charset="0"/>
                      </a:endParaRPr>
                    </a:p>
                  </a:txBody>
                  <a:tcPr marL="66535" marR="66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800" dirty="0">
                        <a:solidFill>
                          <a:srgbClr val="0000FF"/>
                        </a:solidFill>
                        <a:latin typeface="Arial" pitchFamily="34" charset="0"/>
                        <a:ea typeface="Times New Roman"/>
                        <a:cs typeface="Arial" pitchFamily="34" charset="0"/>
                      </a:endParaRPr>
                    </a:p>
                  </a:txBody>
                  <a:tcPr marL="66535" marR="66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algn="ctr">
                        <a:lnSpc>
                          <a:spcPct val="115000"/>
                        </a:lnSpc>
                        <a:spcBef>
                          <a:spcPts val="0"/>
                        </a:spcBef>
                        <a:spcAft>
                          <a:spcPts val="0"/>
                        </a:spcAft>
                      </a:pPr>
                      <a:r>
                        <a:rPr lang="en-US" sz="1800" dirty="0" smtClean="0">
                          <a:solidFill>
                            <a:srgbClr val="0000FF"/>
                          </a:solidFill>
                          <a:latin typeface="Arial" pitchFamily="34" charset="0"/>
                          <a:ea typeface="Times New Roman"/>
                          <a:cs typeface="Arial" pitchFamily="34" charset="0"/>
                        </a:rPr>
                        <a:t>Proposed</a:t>
                      </a:r>
                      <a:endParaRPr lang="en-US" sz="1800" dirty="0">
                        <a:solidFill>
                          <a:srgbClr val="0000FF"/>
                        </a:solidFill>
                        <a:latin typeface="Arial" pitchFamily="34" charset="0"/>
                        <a:ea typeface="Times New Roman"/>
                        <a:cs typeface="Arial" pitchFamily="34" charset="0"/>
                      </a:endParaRPr>
                    </a:p>
                  </a:txBody>
                  <a:tcPr marL="66535" marR="66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800" dirty="0">
                        <a:solidFill>
                          <a:srgbClr val="0000FF"/>
                        </a:solidFill>
                        <a:latin typeface="Arial" pitchFamily="34" charset="0"/>
                        <a:ea typeface="Times New Roman"/>
                        <a:cs typeface="Arial" pitchFamily="34" charset="0"/>
                      </a:endParaRPr>
                    </a:p>
                  </a:txBody>
                  <a:tcPr marL="66535" marR="66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800" dirty="0">
                        <a:solidFill>
                          <a:srgbClr val="0000FF"/>
                        </a:solidFill>
                        <a:latin typeface="Arial" pitchFamily="34" charset="0"/>
                        <a:ea typeface="Times New Roman"/>
                        <a:cs typeface="Arial" pitchFamily="34" charset="0"/>
                      </a:endParaRPr>
                    </a:p>
                  </a:txBody>
                  <a:tcPr marL="66535" marR="66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5800">
                <a:tc vMerge="1">
                  <a:txBody>
                    <a:bodyPr/>
                    <a:lstStyle/>
                    <a:p>
                      <a:pPr marL="0" marR="0" algn="ctr">
                        <a:lnSpc>
                          <a:spcPct val="115000"/>
                        </a:lnSpc>
                        <a:spcBef>
                          <a:spcPts val="0"/>
                        </a:spcBef>
                        <a:spcAft>
                          <a:spcPts val="0"/>
                        </a:spcAft>
                      </a:pPr>
                      <a:endParaRPr lang="en-US" sz="1800" dirty="0">
                        <a:solidFill>
                          <a:srgbClr val="0000FF"/>
                        </a:solidFill>
                        <a:latin typeface="Arial" pitchFamily="34" charset="0"/>
                        <a:ea typeface="Times New Roman"/>
                        <a:cs typeface="Arial" pitchFamily="34" charset="0"/>
                      </a:endParaRPr>
                    </a:p>
                  </a:txBody>
                  <a:tcPr marL="66535" marR="66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a:r>
                        <a:rPr lang="en-US" dirty="0" err="1" smtClean="0">
                          <a:solidFill>
                            <a:srgbClr val="0000FF"/>
                          </a:solidFill>
                          <a:latin typeface="Arial" pitchFamily="34" charset="0"/>
                          <a:cs typeface="Arial" pitchFamily="34" charset="0"/>
                        </a:rPr>
                        <a:t>Govt</a:t>
                      </a:r>
                      <a:r>
                        <a:rPr lang="en-US" dirty="0" smtClean="0">
                          <a:solidFill>
                            <a:srgbClr val="0000FF"/>
                          </a:solidFill>
                          <a:latin typeface="Arial" pitchFamily="34" charset="0"/>
                          <a:cs typeface="Arial" pitchFamily="34" charset="0"/>
                        </a:rPr>
                        <a:t> &amp; LB</a:t>
                      </a:r>
                      <a:endParaRPr lang="en-US" dirty="0">
                        <a:solidFill>
                          <a:srgbClr val="0000FF"/>
                        </a:solidFill>
                        <a:latin typeface="Arial" pitchFamily="34" charset="0"/>
                        <a:cs typeface="Arial" pitchFamily="34" charset="0"/>
                      </a:endParaRPr>
                    </a:p>
                  </a:txBody>
                  <a:tcPr marL="66535" marR="66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err="1" smtClean="0">
                          <a:solidFill>
                            <a:srgbClr val="0000FF"/>
                          </a:solidFill>
                          <a:latin typeface="Arial" pitchFamily="34" charset="0"/>
                          <a:ea typeface="Times New Roman"/>
                          <a:cs typeface="Arial" pitchFamily="34" charset="0"/>
                        </a:rPr>
                        <a:t>Govt</a:t>
                      </a:r>
                      <a:r>
                        <a:rPr lang="en-US" sz="1800" dirty="0" smtClean="0">
                          <a:solidFill>
                            <a:srgbClr val="0000FF"/>
                          </a:solidFill>
                          <a:latin typeface="Arial" pitchFamily="34" charset="0"/>
                          <a:ea typeface="Times New Roman"/>
                          <a:cs typeface="Arial" pitchFamily="34" charset="0"/>
                        </a:rPr>
                        <a:t> Aided</a:t>
                      </a:r>
                      <a:endParaRPr lang="en-US" sz="1800" dirty="0">
                        <a:solidFill>
                          <a:srgbClr val="0000FF"/>
                        </a:solidFill>
                        <a:latin typeface="Arial" pitchFamily="34" charset="0"/>
                        <a:ea typeface="Times New Roman"/>
                        <a:cs typeface="Arial" pitchFamily="34" charset="0"/>
                      </a:endParaRPr>
                    </a:p>
                  </a:txBody>
                  <a:tcPr marL="66535" marR="66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smtClean="0">
                          <a:solidFill>
                            <a:srgbClr val="0000FF"/>
                          </a:solidFill>
                          <a:latin typeface="Arial" pitchFamily="34" charset="0"/>
                          <a:ea typeface="Times New Roman"/>
                          <a:cs typeface="Arial" pitchFamily="34" charset="0"/>
                        </a:rPr>
                        <a:t>Total</a:t>
                      </a:r>
                      <a:endParaRPr lang="en-US" sz="1800" dirty="0">
                        <a:solidFill>
                          <a:srgbClr val="0000FF"/>
                        </a:solidFill>
                        <a:latin typeface="Arial" pitchFamily="34" charset="0"/>
                        <a:ea typeface="Times New Roman"/>
                        <a:cs typeface="Arial" pitchFamily="34" charset="0"/>
                      </a:endParaRPr>
                    </a:p>
                  </a:txBody>
                  <a:tcPr marL="66535" marR="66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dirty="0" err="1" smtClean="0">
                          <a:solidFill>
                            <a:srgbClr val="0000FF"/>
                          </a:solidFill>
                          <a:latin typeface="Arial" pitchFamily="34" charset="0"/>
                          <a:cs typeface="Arial" pitchFamily="34" charset="0"/>
                        </a:rPr>
                        <a:t>Govt</a:t>
                      </a:r>
                      <a:r>
                        <a:rPr lang="en-US" dirty="0" smtClean="0">
                          <a:solidFill>
                            <a:srgbClr val="0000FF"/>
                          </a:solidFill>
                          <a:latin typeface="Arial" pitchFamily="34" charset="0"/>
                          <a:cs typeface="Arial" pitchFamily="34" charset="0"/>
                        </a:rPr>
                        <a:t> &amp;  LB</a:t>
                      </a:r>
                      <a:endParaRPr lang="en-US" dirty="0">
                        <a:solidFill>
                          <a:srgbClr val="0000FF"/>
                        </a:solidFill>
                        <a:latin typeface="Arial" pitchFamily="34" charset="0"/>
                        <a:cs typeface="Arial" pitchFamily="34" charset="0"/>
                      </a:endParaRPr>
                    </a:p>
                  </a:txBody>
                  <a:tcPr marL="66535" marR="66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err="1" smtClean="0">
                          <a:solidFill>
                            <a:srgbClr val="0000FF"/>
                          </a:solidFill>
                          <a:latin typeface="Arial" pitchFamily="34" charset="0"/>
                          <a:ea typeface="Times New Roman"/>
                          <a:cs typeface="Arial" pitchFamily="34" charset="0"/>
                        </a:rPr>
                        <a:t>Govt</a:t>
                      </a:r>
                      <a:r>
                        <a:rPr lang="en-US" sz="1800" dirty="0" smtClean="0">
                          <a:solidFill>
                            <a:srgbClr val="0000FF"/>
                          </a:solidFill>
                          <a:latin typeface="Arial" pitchFamily="34" charset="0"/>
                          <a:ea typeface="Times New Roman"/>
                          <a:cs typeface="Arial" pitchFamily="34" charset="0"/>
                        </a:rPr>
                        <a:t> Aided</a:t>
                      </a:r>
                      <a:endParaRPr lang="en-US" sz="1800" dirty="0">
                        <a:solidFill>
                          <a:srgbClr val="0000FF"/>
                        </a:solidFill>
                        <a:latin typeface="Arial" pitchFamily="34" charset="0"/>
                        <a:ea typeface="Times New Roman"/>
                        <a:cs typeface="Arial" pitchFamily="34" charset="0"/>
                      </a:endParaRPr>
                    </a:p>
                  </a:txBody>
                  <a:tcPr marL="66535" marR="66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smtClean="0">
                          <a:solidFill>
                            <a:srgbClr val="0000FF"/>
                          </a:solidFill>
                          <a:latin typeface="Arial" pitchFamily="34" charset="0"/>
                          <a:ea typeface="Times New Roman"/>
                          <a:cs typeface="Arial" pitchFamily="34" charset="0"/>
                        </a:rPr>
                        <a:t>Total</a:t>
                      </a:r>
                      <a:endParaRPr lang="en-US" sz="1800" dirty="0">
                        <a:solidFill>
                          <a:srgbClr val="0000FF"/>
                        </a:solidFill>
                        <a:latin typeface="Arial" pitchFamily="34" charset="0"/>
                        <a:ea typeface="Times New Roman"/>
                        <a:cs typeface="Arial" pitchFamily="34" charset="0"/>
                      </a:endParaRPr>
                    </a:p>
                  </a:txBody>
                  <a:tcPr marL="66535" marR="66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9800">
                <a:tc>
                  <a:txBody>
                    <a:bodyPr/>
                    <a:lstStyle/>
                    <a:p>
                      <a:pPr marL="0" marR="0">
                        <a:lnSpc>
                          <a:spcPct val="115000"/>
                        </a:lnSpc>
                        <a:spcBef>
                          <a:spcPts val="0"/>
                        </a:spcBef>
                        <a:spcAft>
                          <a:spcPts val="0"/>
                        </a:spcAft>
                      </a:pPr>
                      <a:r>
                        <a:rPr lang="en-US" sz="1800" dirty="0" smtClean="0">
                          <a:solidFill>
                            <a:srgbClr val="0000FF"/>
                          </a:solidFill>
                          <a:latin typeface="Arial" pitchFamily="34" charset="0"/>
                          <a:ea typeface="Times New Roman"/>
                          <a:cs typeface="Arial" pitchFamily="34" charset="0"/>
                        </a:rPr>
                        <a:t>Primary</a:t>
                      </a:r>
                      <a:endParaRPr lang="en-US" sz="1800" dirty="0">
                        <a:solidFill>
                          <a:srgbClr val="0000FF"/>
                        </a:solidFill>
                        <a:latin typeface="Arial" pitchFamily="34" charset="0"/>
                        <a:ea typeface="Times New Roman"/>
                        <a:cs typeface="Arial" pitchFamily="34" charset="0"/>
                      </a:endParaRPr>
                    </a:p>
                  </a:txBody>
                  <a:tcPr marL="66535" marR="66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dirty="0" smtClean="0">
                          <a:solidFill>
                            <a:srgbClr val="0000FF"/>
                          </a:solidFill>
                          <a:latin typeface="Arial" pitchFamily="34" charset="0"/>
                          <a:ea typeface="Times New Roman"/>
                          <a:cs typeface="Arial" pitchFamily="34" charset="0"/>
                        </a:rPr>
                        <a:t>26801</a:t>
                      </a:r>
                      <a:endParaRPr lang="en-US" sz="1600" dirty="0">
                        <a:solidFill>
                          <a:srgbClr val="0000FF"/>
                        </a:solidFill>
                        <a:latin typeface="Arial" pitchFamily="34" charset="0"/>
                        <a:ea typeface="Times New Roman"/>
                        <a:cs typeface="Arial" pitchFamily="34" charset="0"/>
                      </a:endParaRPr>
                    </a:p>
                  </a:txBody>
                  <a:tcPr marL="66535" marR="66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smtClean="0">
                          <a:solidFill>
                            <a:srgbClr val="0000FF"/>
                          </a:solidFill>
                          <a:latin typeface="Arial" pitchFamily="34" charset="0"/>
                          <a:ea typeface="Times New Roman"/>
                          <a:cs typeface="Arial" pitchFamily="34" charset="0"/>
                        </a:rPr>
                        <a:t>2013751</a:t>
                      </a:r>
                      <a:endParaRPr lang="en-US" sz="1600" dirty="0">
                        <a:solidFill>
                          <a:srgbClr val="0000FF"/>
                        </a:solidFill>
                        <a:latin typeface="Arial" pitchFamily="34" charset="0"/>
                        <a:ea typeface="Times New Roman"/>
                        <a:cs typeface="Arial" pitchFamily="34" charset="0"/>
                      </a:endParaRPr>
                    </a:p>
                  </a:txBody>
                  <a:tcPr marL="66535" marR="66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smtClean="0">
                          <a:solidFill>
                            <a:srgbClr val="0000FF"/>
                          </a:solidFill>
                          <a:latin typeface="Arial" pitchFamily="34" charset="0"/>
                          <a:ea typeface="Times New Roman"/>
                          <a:cs typeface="Arial" pitchFamily="34" charset="0"/>
                        </a:rPr>
                        <a:t>904728</a:t>
                      </a:r>
                      <a:endParaRPr lang="en-US" sz="1600" dirty="0">
                        <a:solidFill>
                          <a:srgbClr val="0000FF"/>
                        </a:solidFill>
                        <a:latin typeface="Arial" pitchFamily="34" charset="0"/>
                        <a:ea typeface="Times New Roman"/>
                        <a:cs typeface="Arial" pitchFamily="34" charset="0"/>
                      </a:endParaRPr>
                    </a:p>
                  </a:txBody>
                  <a:tcPr marL="66535" marR="66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smtClean="0">
                          <a:solidFill>
                            <a:srgbClr val="0000FF"/>
                          </a:solidFill>
                          <a:latin typeface="Arial" pitchFamily="34" charset="0"/>
                          <a:ea typeface="Times New Roman"/>
                          <a:cs typeface="Arial" pitchFamily="34" charset="0"/>
                        </a:rPr>
                        <a:t>2918479</a:t>
                      </a:r>
                      <a:endParaRPr lang="en-US" sz="1600" dirty="0">
                        <a:solidFill>
                          <a:srgbClr val="0000FF"/>
                        </a:solidFill>
                        <a:latin typeface="Arial" pitchFamily="34" charset="0"/>
                        <a:ea typeface="Times New Roman"/>
                        <a:cs typeface="Arial" pitchFamily="34" charset="0"/>
                      </a:endParaRPr>
                    </a:p>
                  </a:txBody>
                  <a:tcPr marL="66535" marR="66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smtClean="0">
                          <a:solidFill>
                            <a:srgbClr val="0000FF"/>
                          </a:solidFill>
                          <a:latin typeface="Arial" pitchFamily="34" charset="0"/>
                          <a:ea typeface="Times New Roman"/>
                          <a:cs typeface="Arial" pitchFamily="34" charset="0"/>
                        </a:rPr>
                        <a:t>1840665</a:t>
                      </a:r>
                      <a:endParaRPr lang="en-US" sz="1600" dirty="0">
                        <a:solidFill>
                          <a:srgbClr val="0000FF"/>
                        </a:solidFill>
                        <a:latin typeface="Arial" pitchFamily="34" charset="0"/>
                        <a:ea typeface="Times New Roman"/>
                        <a:cs typeface="Arial" pitchFamily="34" charset="0"/>
                      </a:endParaRPr>
                    </a:p>
                  </a:txBody>
                  <a:tcPr marL="66535" marR="66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smtClean="0">
                          <a:solidFill>
                            <a:srgbClr val="0000FF"/>
                          </a:solidFill>
                          <a:latin typeface="Arial" pitchFamily="34" charset="0"/>
                          <a:ea typeface="Times New Roman"/>
                          <a:cs typeface="Arial" pitchFamily="34" charset="0"/>
                        </a:rPr>
                        <a:t>687604</a:t>
                      </a:r>
                      <a:endParaRPr lang="en-US" sz="1600" dirty="0">
                        <a:solidFill>
                          <a:srgbClr val="0000FF"/>
                        </a:solidFill>
                        <a:latin typeface="Arial" pitchFamily="34" charset="0"/>
                        <a:ea typeface="Times New Roman"/>
                        <a:cs typeface="Arial" pitchFamily="34" charset="0"/>
                      </a:endParaRPr>
                    </a:p>
                  </a:txBody>
                  <a:tcPr marL="66535" marR="66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smtClean="0">
                          <a:solidFill>
                            <a:srgbClr val="0000FF"/>
                          </a:solidFill>
                          <a:latin typeface="Arial" pitchFamily="34" charset="0"/>
                          <a:ea typeface="Times New Roman"/>
                          <a:cs typeface="Arial" pitchFamily="34" charset="0"/>
                        </a:rPr>
                        <a:t>2528269</a:t>
                      </a:r>
                      <a:endParaRPr lang="en-US" sz="1600" dirty="0">
                        <a:solidFill>
                          <a:srgbClr val="0000FF"/>
                        </a:solidFill>
                        <a:latin typeface="Arial" pitchFamily="34" charset="0"/>
                        <a:ea typeface="Times New Roman"/>
                        <a:cs typeface="Arial" pitchFamily="34" charset="0"/>
                      </a:endParaRPr>
                    </a:p>
                  </a:txBody>
                  <a:tcPr marL="66535" marR="66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1800">
                <a:tc>
                  <a:txBody>
                    <a:bodyPr/>
                    <a:lstStyle/>
                    <a:p>
                      <a:pPr marL="0" marR="0">
                        <a:lnSpc>
                          <a:spcPct val="115000"/>
                        </a:lnSpc>
                        <a:spcBef>
                          <a:spcPts val="0"/>
                        </a:spcBef>
                        <a:spcAft>
                          <a:spcPts val="0"/>
                        </a:spcAft>
                      </a:pPr>
                      <a:r>
                        <a:rPr lang="en-US" sz="1800" dirty="0" smtClean="0">
                          <a:solidFill>
                            <a:srgbClr val="0000FF"/>
                          </a:solidFill>
                          <a:latin typeface="Arial" pitchFamily="34" charset="0"/>
                          <a:ea typeface="Times New Roman"/>
                          <a:cs typeface="Arial" pitchFamily="34" charset="0"/>
                        </a:rPr>
                        <a:t>Upper</a:t>
                      </a:r>
                      <a:r>
                        <a:rPr lang="en-US" sz="1800" baseline="0" dirty="0" smtClean="0">
                          <a:solidFill>
                            <a:srgbClr val="0000FF"/>
                          </a:solidFill>
                          <a:latin typeface="Arial" pitchFamily="34" charset="0"/>
                          <a:ea typeface="Times New Roman"/>
                          <a:cs typeface="Arial" pitchFamily="34" charset="0"/>
                        </a:rPr>
                        <a:t> Primary</a:t>
                      </a:r>
                      <a:endParaRPr lang="en-US" sz="1800" dirty="0">
                        <a:solidFill>
                          <a:srgbClr val="0000FF"/>
                        </a:solidFill>
                        <a:latin typeface="Arial" pitchFamily="34" charset="0"/>
                        <a:ea typeface="Times New Roman"/>
                        <a:cs typeface="Arial" pitchFamily="34" charset="0"/>
                      </a:endParaRPr>
                    </a:p>
                  </a:txBody>
                  <a:tcPr marL="66535" marR="66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dirty="0" smtClean="0">
                          <a:solidFill>
                            <a:srgbClr val="0000FF"/>
                          </a:solidFill>
                          <a:latin typeface="Arial" pitchFamily="34" charset="0"/>
                          <a:ea typeface="Times New Roman"/>
                          <a:cs typeface="Arial" pitchFamily="34" charset="0"/>
                        </a:rPr>
                        <a:t>16134</a:t>
                      </a:r>
                      <a:endParaRPr lang="en-US" sz="1600" dirty="0">
                        <a:solidFill>
                          <a:srgbClr val="0000FF"/>
                        </a:solidFill>
                        <a:latin typeface="Arial" pitchFamily="34" charset="0"/>
                        <a:ea typeface="Times New Roman"/>
                        <a:cs typeface="Arial" pitchFamily="34" charset="0"/>
                      </a:endParaRPr>
                    </a:p>
                  </a:txBody>
                  <a:tcPr marL="66535" marR="66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smtClean="0">
                          <a:solidFill>
                            <a:srgbClr val="0000FF"/>
                          </a:solidFill>
                          <a:latin typeface="Arial" pitchFamily="34" charset="0"/>
                          <a:ea typeface="Times New Roman"/>
                          <a:cs typeface="Arial" pitchFamily="34" charset="0"/>
                        </a:rPr>
                        <a:t>1533684</a:t>
                      </a:r>
                      <a:endParaRPr lang="en-US" sz="1600" dirty="0">
                        <a:solidFill>
                          <a:srgbClr val="0000FF"/>
                        </a:solidFill>
                        <a:latin typeface="Arial" pitchFamily="34" charset="0"/>
                        <a:ea typeface="Times New Roman"/>
                        <a:cs typeface="Arial" pitchFamily="34" charset="0"/>
                      </a:endParaRPr>
                    </a:p>
                  </a:txBody>
                  <a:tcPr marL="66535" marR="66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smtClean="0">
                          <a:solidFill>
                            <a:srgbClr val="0000FF"/>
                          </a:solidFill>
                          <a:latin typeface="Arial" pitchFamily="34" charset="0"/>
                          <a:ea typeface="Times New Roman"/>
                          <a:cs typeface="Arial" pitchFamily="34" charset="0"/>
                        </a:rPr>
                        <a:t>765693</a:t>
                      </a:r>
                      <a:endParaRPr lang="en-US" sz="1600" dirty="0">
                        <a:solidFill>
                          <a:srgbClr val="0000FF"/>
                        </a:solidFill>
                        <a:latin typeface="Arial" pitchFamily="34" charset="0"/>
                        <a:ea typeface="Times New Roman"/>
                        <a:cs typeface="Arial" pitchFamily="34" charset="0"/>
                      </a:endParaRPr>
                    </a:p>
                  </a:txBody>
                  <a:tcPr marL="66535" marR="66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smtClean="0">
                          <a:solidFill>
                            <a:srgbClr val="0000FF"/>
                          </a:solidFill>
                          <a:latin typeface="Arial" pitchFamily="34" charset="0"/>
                          <a:ea typeface="Times New Roman"/>
                          <a:cs typeface="Arial" pitchFamily="34" charset="0"/>
                        </a:rPr>
                        <a:t>2299377</a:t>
                      </a:r>
                      <a:endParaRPr lang="en-US" sz="1600" dirty="0">
                        <a:solidFill>
                          <a:srgbClr val="0000FF"/>
                        </a:solidFill>
                        <a:latin typeface="Arial" pitchFamily="34" charset="0"/>
                        <a:ea typeface="Times New Roman"/>
                        <a:cs typeface="Arial" pitchFamily="34" charset="0"/>
                      </a:endParaRPr>
                    </a:p>
                  </a:txBody>
                  <a:tcPr marL="66535" marR="66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smtClean="0">
                          <a:solidFill>
                            <a:srgbClr val="0000FF"/>
                          </a:solidFill>
                          <a:latin typeface="Arial" pitchFamily="34" charset="0"/>
                          <a:ea typeface="Times New Roman"/>
                          <a:cs typeface="Arial" pitchFamily="34" charset="0"/>
                        </a:rPr>
                        <a:t>1464127</a:t>
                      </a:r>
                      <a:endParaRPr lang="en-US" sz="1600" dirty="0">
                        <a:solidFill>
                          <a:srgbClr val="0000FF"/>
                        </a:solidFill>
                        <a:latin typeface="Arial" pitchFamily="34" charset="0"/>
                        <a:ea typeface="Times New Roman"/>
                        <a:cs typeface="Arial" pitchFamily="34" charset="0"/>
                      </a:endParaRPr>
                    </a:p>
                  </a:txBody>
                  <a:tcPr marL="66535" marR="66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smtClean="0">
                          <a:solidFill>
                            <a:srgbClr val="0000FF"/>
                          </a:solidFill>
                          <a:latin typeface="Arial" pitchFamily="34" charset="0"/>
                          <a:ea typeface="Times New Roman"/>
                          <a:cs typeface="Arial" pitchFamily="34" charset="0"/>
                        </a:rPr>
                        <a:t>550357</a:t>
                      </a:r>
                      <a:endParaRPr lang="en-US" sz="1600" dirty="0">
                        <a:solidFill>
                          <a:srgbClr val="0000FF"/>
                        </a:solidFill>
                        <a:latin typeface="Arial" pitchFamily="34" charset="0"/>
                        <a:ea typeface="Times New Roman"/>
                        <a:cs typeface="Arial" pitchFamily="34" charset="0"/>
                      </a:endParaRPr>
                    </a:p>
                  </a:txBody>
                  <a:tcPr marL="66535" marR="66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smtClean="0">
                          <a:solidFill>
                            <a:srgbClr val="0000FF"/>
                          </a:solidFill>
                          <a:latin typeface="Arial" pitchFamily="34" charset="0"/>
                          <a:ea typeface="Times New Roman"/>
                          <a:cs typeface="Arial" pitchFamily="34" charset="0"/>
                        </a:rPr>
                        <a:t>2014484</a:t>
                      </a:r>
                      <a:endParaRPr lang="en-US" sz="1600" dirty="0">
                        <a:solidFill>
                          <a:srgbClr val="0000FF"/>
                        </a:solidFill>
                        <a:latin typeface="Arial" pitchFamily="34" charset="0"/>
                        <a:ea typeface="Times New Roman"/>
                        <a:cs typeface="Arial" pitchFamily="34" charset="0"/>
                      </a:endParaRPr>
                    </a:p>
                  </a:txBody>
                  <a:tcPr marL="66535" marR="66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2368">
                <a:tc>
                  <a:txBody>
                    <a:bodyPr/>
                    <a:lstStyle/>
                    <a:p>
                      <a:pPr marL="0" marR="0" algn="l">
                        <a:lnSpc>
                          <a:spcPct val="115000"/>
                        </a:lnSpc>
                        <a:spcBef>
                          <a:spcPts val="0"/>
                        </a:spcBef>
                        <a:spcAft>
                          <a:spcPts val="0"/>
                        </a:spcAft>
                      </a:pPr>
                      <a:r>
                        <a:rPr lang="en-US" sz="1800" dirty="0" smtClean="0">
                          <a:solidFill>
                            <a:srgbClr val="0000FF"/>
                          </a:solidFill>
                          <a:latin typeface="Arial" pitchFamily="34" charset="0"/>
                          <a:ea typeface="Times New Roman"/>
                          <a:cs typeface="Arial" pitchFamily="34" charset="0"/>
                        </a:rPr>
                        <a:t>NCLP</a:t>
                      </a:r>
                      <a:endParaRPr lang="en-US" sz="1800" dirty="0">
                        <a:solidFill>
                          <a:srgbClr val="0000FF"/>
                        </a:solidFill>
                        <a:latin typeface="Arial" pitchFamily="34" charset="0"/>
                        <a:ea typeface="Times New Roman"/>
                        <a:cs typeface="Arial" pitchFamily="34" charset="0"/>
                      </a:endParaRPr>
                    </a:p>
                  </a:txBody>
                  <a:tcPr marL="66535" marR="66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dirty="0" smtClean="0">
                          <a:solidFill>
                            <a:srgbClr val="0000FF"/>
                          </a:solidFill>
                          <a:latin typeface="Arial" pitchFamily="34" charset="0"/>
                          <a:ea typeface="Times New Roman"/>
                          <a:cs typeface="Arial" pitchFamily="34" charset="0"/>
                        </a:rPr>
                        <a:t>270</a:t>
                      </a:r>
                      <a:endParaRPr lang="en-US" sz="1600" dirty="0">
                        <a:solidFill>
                          <a:srgbClr val="0000FF"/>
                        </a:solidFill>
                        <a:latin typeface="Arial" pitchFamily="34" charset="0"/>
                        <a:ea typeface="Times New Roman"/>
                        <a:cs typeface="Arial" pitchFamily="34" charset="0"/>
                      </a:endParaRPr>
                    </a:p>
                  </a:txBody>
                  <a:tcPr marL="66535" marR="66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smtClean="0">
                          <a:solidFill>
                            <a:srgbClr val="0000FF"/>
                          </a:solidFill>
                          <a:latin typeface="Arial" pitchFamily="34" charset="0"/>
                          <a:ea typeface="Times New Roman"/>
                          <a:cs typeface="Arial" pitchFamily="34" charset="0"/>
                        </a:rPr>
                        <a:t>6689</a:t>
                      </a:r>
                      <a:endParaRPr lang="en-US" sz="1600" dirty="0">
                        <a:solidFill>
                          <a:srgbClr val="0000FF"/>
                        </a:solidFill>
                        <a:latin typeface="Arial" pitchFamily="34" charset="0"/>
                        <a:ea typeface="Times New Roman"/>
                        <a:cs typeface="Arial" pitchFamily="34" charset="0"/>
                      </a:endParaRPr>
                    </a:p>
                  </a:txBody>
                  <a:tcPr marL="66535" marR="66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smtClean="0">
                          <a:solidFill>
                            <a:srgbClr val="0000FF"/>
                          </a:solidFill>
                          <a:latin typeface="Arial" pitchFamily="34" charset="0"/>
                          <a:ea typeface="Times New Roman"/>
                          <a:cs typeface="Arial" pitchFamily="34" charset="0"/>
                        </a:rPr>
                        <a:t>0</a:t>
                      </a:r>
                      <a:endParaRPr lang="en-US" sz="1600" dirty="0">
                        <a:solidFill>
                          <a:srgbClr val="0000FF"/>
                        </a:solidFill>
                        <a:latin typeface="Arial" pitchFamily="34" charset="0"/>
                        <a:ea typeface="Times New Roman"/>
                        <a:cs typeface="Arial" pitchFamily="34" charset="0"/>
                      </a:endParaRPr>
                    </a:p>
                  </a:txBody>
                  <a:tcPr marL="66535" marR="66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smtClean="0">
                          <a:solidFill>
                            <a:srgbClr val="0000FF"/>
                          </a:solidFill>
                          <a:latin typeface="Arial" pitchFamily="34" charset="0"/>
                          <a:ea typeface="Times New Roman"/>
                          <a:cs typeface="Arial" pitchFamily="34" charset="0"/>
                        </a:rPr>
                        <a:t>6689</a:t>
                      </a:r>
                      <a:endParaRPr lang="en-US" sz="1600" dirty="0">
                        <a:solidFill>
                          <a:srgbClr val="0000FF"/>
                        </a:solidFill>
                        <a:latin typeface="Arial" pitchFamily="34" charset="0"/>
                        <a:ea typeface="Times New Roman"/>
                        <a:cs typeface="Arial" pitchFamily="34" charset="0"/>
                      </a:endParaRPr>
                    </a:p>
                  </a:txBody>
                  <a:tcPr marL="66535" marR="66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smtClean="0">
                          <a:solidFill>
                            <a:srgbClr val="0000FF"/>
                          </a:solidFill>
                          <a:latin typeface="Arial" pitchFamily="34" charset="0"/>
                          <a:ea typeface="Times New Roman"/>
                          <a:cs typeface="Arial" pitchFamily="34" charset="0"/>
                        </a:rPr>
                        <a:t>6689</a:t>
                      </a:r>
                      <a:endParaRPr lang="en-US" sz="1600" dirty="0">
                        <a:solidFill>
                          <a:srgbClr val="0000FF"/>
                        </a:solidFill>
                        <a:latin typeface="Arial" pitchFamily="34" charset="0"/>
                        <a:ea typeface="Times New Roman"/>
                        <a:cs typeface="Arial" pitchFamily="34" charset="0"/>
                      </a:endParaRPr>
                    </a:p>
                  </a:txBody>
                  <a:tcPr marL="66535" marR="66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smtClean="0">
                          <a:solidFill>
                            <a:srgbClr val="0000FF"/>
                          </a:solidFill>
                          <a:latin typeface="Arial" pitchFamily="34" charset="0"/>
                          <a:ea typeface="Times New Roman"/>
                          <a:cs typeface="Arial" pitchFamily="34" charset="0"/>
                        </a:rPr>
                        <a:t>0</a:t>
                      </a:r>
                      <a:endParaRPr lang="en-US" sz="1600" dirty="0">
                        <a:solidFill>
                          <a:srgbClr val="0000FF"/>
                        </a:solidFill>
                        <a:latin typeface="Arial" pitchFamily="34" charset="0"/>
                        <a:ea typeface="Times New Roman"/>
                        <a:cs typeface="Arial" pitchFamily="34" charset="0"/>
                      </a:endParaRPr>
                    </a:p>
                  </a:txBody>
                  <a:tcPr marL="66535" marR="66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smtClean="0">
                          <a:solidFill>
                            <a:srgbClr val="0000FF"/>
                          </a:solidFill>
                          <a:latin typeface="Arial" pitchFamily="34" charset="0"/>
                          <a:ea typeface="Times New Roman"/>
                          <a:cs typeface="Arial" pitchFamily="34" charset="0"/>
                        </a:rPr>
                        <a:t>6689</a:t>
                      </a:r>
                      <a:endParaRPr lang="en-US" sz="1600" dirty="0">
                        <a:solidFill>
                          <a:srgbClr val="0000FF"/>
                        </a:solidFill>
                        <a:latin typeface="Arial" pitchFamily="34" charset="0"/>
                        <a:ea typeface="Times New Roman"/>
                        <a:cs typeface="Arial" pitchFamily="34" charset="0"/>
                      </a:endParaRPr>
                    </a:p>
                  </a:txBody>
                  <a:tcPr marL="66535" marR="66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0632">
                <a:tc>
                  <a:txBody>
                    <a:bodyPr/>
                    <a:lstStyle/>
                    <a:p>
                      <a:pPr marL="0" marR="0" algn="r">
                        <a:lnSpc>
                          <a:spcPct val="115000"/>
                        </a:lnSpc>
                        <a:spcBef>
                          <a:spcPts val="0"/>
                        </a:spcBef>
                        <a:spcAft>
                          <a:spcPts val="0"/>
                        </a:spcAft>
                      </a:pPr>
                      <a:r>
                        <a:rPr lang="en-US" sz="1800" b="1" dirty="0" smtClean="0">
                          <a:solidFill>
                            <a:srgbClr val="0000FF"/>
                          </a:solidFill>
                          <a:latin typeface="Arial" pitchFamily="34" charset="0"/>
                          <a:ea typeface="Times New Roman"/>
                          <a:cs typeface="Arial" pitchFamily="34" charset="0"/>
                        </a:rPr>
                        <a:t>Total </a:t>
                      </a:r>
                      <a:endParaRPr lang="en-US" sz="1800" b="1" dirty="0">
                        <a:solidFill>
                          <a:srgbClr val="0000FF"/>
                        </a:solidFill>
                        <a:latin typeface="Arial" pitchFamily="34" charset="0"/>
                        <a:ea typeface="Times New Roman"/>
                        <a:cs typeface="Arial" pitchFamily="34" charset="0"/>
                      </a:endParaRPr>
                    </a:p>
                  </a:txBody>
                  <a:tcPr marL="66535" marR="66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b="1" dirty="0" smtClean="0">
                          <a:solidFill>
                            <a:srgbClr val="0000FF"/>
                          </a:solidFill>
                          <a:latin typeface="Arial" pitchFamily="34" charset="0"/>
                          <a:ea typeface="Times New Roman"/>
                          <a:cs typeface="Arial" pitchFamily="34" charset="0"/>
                        </a:rPr>
                        <a:t>43205</a:t>
                      </a:r>
                      <a:endParaRPr lang="en-US" sz="1600" b="1" dirty="0">
                        <a:solidFill>
                          <a:srgbClr val="0000FF"/>
                        </a:solidFill>
                        <a:latin typeface="Arial" pitchFamily="34" charset="0"/>
                        <a:ea typeface="Times New Roman"/>
                        <a:cs typeface="Arial" pitchFamily="34" charset="0"/>
                      </a:endParaRPr>
                    </a:p>
                  </a:txBody>
                  <a:tcPr marL="66535" marR="66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smtClean="0">
                          <a:solidFill>
                            <a:srgbClr val="0000FF"/>
                          </a:solidFill>
                          <a:latin typeface="Arial" pitchFamily="34" charset="0"/>
                          <a:ea typeface="Times New Roman"/>
                          <a:cs typeface="Arial" pitchFamily="34" charset="0"/>
                        </a:rPr>
                        <a:t>3554124</a:t>
                      </a:r>
                      <a:endParaRPr lang="en-US" sz="1600" b="1" dirty="0">
                        <a:solidFill>
                          <a:srgbClr val="0000FF"/>
                        </a:solidFill>
                        <a:latin typeface="Arial" pitchFamily="34" charset="0"/>
                        <a:ea typeface="Times New Roman"/>
                        <a:cs typeface="Arial" pitchFamily="34" charset="0"/>
                      </a:endParaRPr>
                    </a:p>
                  </a:txBody>
                  <a:tcPr marL="66535" marR="66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smtClean="0">
                          <a:solidFill>
                            <a:srgbClr val="0000FF"/>
                          </a:solidFill>
                          <a:latin typeface="Arial" pitchFamily="34" charset="0"/>
                          <a:ea typeface="Times New Roman"/>
                          <a:cs typeface="Arial" pitchFamily="34" charset="0"/>
                        </a:rPr>
                        <a:t>1670421</a:t>
                      </a:r>
                      <a:endParaRPr lang="en-US" sz="1600" b="1" dirty="0">
                        <a:solidFill>
                          <a:srgbClr val="0000FF"/>
                        </a:solidFill>
                        <a:latin typeface="Arial" pitchFamily="34" charset="0"/>
                        <a:ea typeface="Times New Roman"/>
                        <a:cs typeface="Arial" pitchFamily="34" charset="0"/>
                      </a:endParaRPr>
                    </a:p>
                  </a:txBody>
                  <a:tcPr marL="66535" marR="66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smtClean="0">
                          <a:solidFill>
                            <a:srgbClr val="0000FF"/>
                          </a:solidFill>
                          <a:latin typeface="Arial" pitchFamily="34" charset="0"/>
                          <a:ea typeface="Times New Roman"/>
                          <a:cs typeface="Arial" pitchFamily="34" charset="0"/>
                        </a:rPr>
                        <a:t>5224545</a:t>
                      </a:r>
                      <a:endParaRPr lang="en-US" sz="1600" b="1" dirty="0">
                        <a:solidFill>
                          <a:srgbClr val="0000FF"/>
                        </a:solidFill>
                        <a:latin typeface="Arial" pitchFamily="34" charset="0"/>
                        <a:ea typeface="Times New Roman"/>
                        <a:cs typeface="Arial" pitchFamily="34" charset="0"/>
                      </a:endParaRPr>
                    </a:p>
                  </a:txBody>
                  <a:tcPr marL="66535" marR="66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smtClean="0">
                          <a:solidFill>
                            <a:srgbClr val="0000FF"/>
                          </a:solidFill>
                          <a:latin typeface="Arial" pitchFamily="34" charset="0"/>
                          <a:ea typeface="Times New Roman"/>
                          <a:cs typeface="Arial" pitchFamily="34" charset="0"/>
                        </a:rPr>
                        <a:t>3311481</a:t>
                      </a:r>
                      <a:endParaRPr lang="en-US" sz="1600" b="1" dirty="0">
                        <a:solidFill>
                          <a:srgbClr val="0000FF"/>
                        </a:solidFill>
                        <a:latin typeface="Arial" pitchFamily="34" charset="0"/>
                        <a:ea typeface="Times New Roman"/>
                        <a:cs typeface="Arial" pitchFamily="34" charset="0"/>
                      </a:endParaRPr>
                    </a:p>
                  </a:txBody>
                  <a:tcPr marL="66535" marR="66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smtClean="0">
                          <a:solidFill>
                            <a:srgbClr val="0000FF"/>
                          </a:solidFill>
                          <a:latin typeface="Arial" pitchFamily="34" charset="0"/>
                          <a:ea typeface="Times New Roman"/>
                          <a:cs typeface="Arial" pitchFamily="34" charset="0"/>
                        </a:rPr>
                        <a:t>1237961</a:t>
                      </a:r>
                      <a:endParaRPr lang="en-US" sz="1600" b="1" dirty="0">
                        <a:solidFill>
                          <a:srgbClr val="0000FF"/>
                        </a:solidFill>
                        <a:latin typeface="Arial" pitchFamily="34" charset="0"/>
                        <a:ea typeface="Times New Roman"/>
                        <a:cs typeface="Arial" pitchFamily="34" charset="0"/>
                      </a:endParaRPr>
                    </a:p>
                  </a:txBody>
                  <a:tcPr marL="66535" marR="66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smtClean="0">
                          <a:solidFill>
                            <a:srgbClr val="0000FF"/>
                          </a:solidFill>
                          <a:latin typeface="Arial" pitchFamily="34" charset="0"/>
                          <a:ea typeface="Times New Roman"/>
                          <a:cs typeface="Arial" pitchFamily="34" charset="0"/>
                        </a:rPr>
                        <a:t>4549442</a:t>
                      </a:r>
                      <a:endParaRPr lang="en-US" sz="1600" b="1" dirty="0">
                        <a:solidFill>
                          <a:srgbClr val="0000FF"/>
                        </a:solidFill>
                        <a:latin typeface="Arial" pitchFamily="34" charset="0"/>
                        <a:ea typeface="Times New Roman"/>
                        <a:cs typeface="Arial" pitchFamily="34" charset="0"/>
                      </a:endParaRPr>
                    </a:p>
                  </a:txBody>
                  <a:tcPr marL="66535" marR="66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5800">
                <a:tc>
                  <a:txBody>
                    <a:bodyPr/>
                    <a:lstStyle/>
                    <a:p>
                      <a:pPr marL="0" marR="0" algn="r">
                        <a:lnSpc>
                          <a:spcPct val="115000"/>
                        </a:lnSpc>
                        <a:spcBef>
                          <a:spcPts val="0"/>
                        </a:spcBef>
                        <a:spcAft>
                          <a:spcPts val="0"/>
                        </a:spcAft>
                      </a:pPr>
                      <a:r>
                        <a:rPr lang="en-US" sz="1800" b="1" dirty="0" smtClean="0">
                          <a:solidFill>
                            <a:srgbClr val="0000FF"/>
                          </a:solidFill>
                          <a:latin typeface="Arial" pitchFamily="34" charset="0"/>
                          <a:ea typeface="Times New Roman"/>
                          <a:cs typeface="Arial" pitchFamily="34" charset="0"/>
                        </a:rPr>
                        <a:t>2017-18</a:t>
                      </a:r>
                      <a:endParaRPr lang="en-US" sz="1800" b="1" dirty="0">
                        <a:solidFill>
                          <a:srgbClr val="0000FF"/>
                        </a:solidFill>
                        <a:latin typeface="Arial" pitchFamily="34" charset="0"/>
                        <a:ea typeface="Times New Roman"/>
                        <a:cs typeface="Arial" pitchFamily="34" charset="0"/>
                      </a:endParaRPr>
                    </a:p>
                  </a:txBody>
                  <a:tcPr marL="66535" marR="66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b="1" dirty="0" smtClean="0">
                          <a:solidFill>
                            <a:srgbClr val="0000FF"/>
                          </a:solidFill>
                          <a:latin typeface="Arial" pitchFamily="34" charset="0"/>
                          <a:ea typeface="Times New Roman"/>
                          <a:cs typeface="Arial" pitchFamily="34" charset="0"/>
                        </a:rPr>
                        <a:t>43143</a:t>
                      </a:r>
                      <a:endParaRPr lang="en-US" sz="1600" b="1" dirty="0">
                        <a:solidFill>
                          <a:srgbClr val="0000FF"/>
                        </a:solidFill>
                        <a:latin typeface="Arial" pitchFamily="34" charset="0"/>
                        <a:ea typeface="Times New Roman"/>
                        <a:cs typeface="Arial" pitchFamily="34" charset="0"/>
                      </a:endParaRPr>
                    </a:p>
                  </a:txBody>
                  <a:tcPr marL="66535" marR="66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smtClean="0">
                          <a:solidFill>
                            <a:srgbClr val="0000FF"/>
                          </a:solidFill>
                          <a:latin typeface="Arial" pitchFamily="34" charset="0"/>
                          <a:ea typeface="Times New Roman"/>
                          <a:cs typeface="Arial" pitchFamily="34" charset="0"/>
                        </a:rPr>
                        <a:t>3661727</a:t>
                      </a:r>
                      <a:endParaRPr lang="en-US" sz="1600" b="1" dirty="0">
                        <a:solidFill>
                          <a:srgbClr val="0000FF"/>
                        </a:solidFill>
                        <a:latin typeface="Arial" pitchFamily="34" charset="0"/>
                        <a:ea typeface="Times New Roman"/>
                        <a:cs typeface="Arial" pitchFamily="34" charset="0"/>
                      </a:endParaRPr>
                    </a:p>
                  </a:txBody>
                  <a:tcPr marL="66535" marR="66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smtClean="0">
                          <a:solidFill>
                            <a:srgbClr val="0000FF"/>
                          </a:solidFill>
                          <a:latin typeface="Arial" pitchFamily="34" charset="0"/>
                          <a:ea typeface="Times New Roman"/>
                          <a:cs typeface="Arial" pitchFamily="34" charset="0"/>
                        </a:rPr>
                        <a:t>1720186</a:t>
                      </a:r>
                      <a:endParaRPr lang="en-US" sz="1600" b="1" dirty="0">
                        <a:solidFill>
                          <a:srgbClr val="0000FF"/>
                        </a:solidFill>
                        <a:latin typeface="Arial" pitchFamily="34" charset="0"/>
                        <a:ea typeface="Times New Roman"/>
                        <a:cs typeface="Arial" pitchFamily="34" charset="0"/>
                      </a:endParaRPr>
                    </a:p>
                  </a:txBody>
                  <a:tcPr marL="66535" marR="66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smtClean="0">
                          <a:solidFill>
                            <a:srgbClr val="0000FF"/>
                          </a:solidFill>
                          <a:latin typeface="Arial" pitchFamily="34" charset="0"/>
                          <a:ea typeface="Times New Roman"/>
                          <a:cs typeface="Arial" pitchFamily="34" charset="0"/>
                        </a:rPr>
                        <a:t>5381913</a:t>
                      </a:r>
                      <a:endParaRPr lang="en-US" sz="1600" b="1" dirty="0">
                        <a:solidFill>
                          <a:srgbClr val="0000FF"/>
                        </a:solidFill>
                        <a:latin typeface="Arial" pitchFamily="34" charset="0"/>
                        <a:ea typeface="Times New Roman"/>
                        <a:cs typeface="Arial" pitchFamily="34" charset="0"/>
                      </a:endParaRPr>
                    </a:p>
                  </a:txBody>
                  <a:tcPr marL="66535" marR="66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smtClean="0">
                          <a:solidFill>
                            <a:srgbClr val="0000FF"/>
                          </a:solidFill>
                          <a:latin typeface="Arial" pitchFamily="34" charset="0"/>
                          <a:ea typeface="Times New Roman"/>
                          <a:cs typeface="Arial" pitchFamily="34" charset="0"/>
                        </a:rPr>
                        <a:t>3425347</a:t>
                      </a:r>
                      <a:endParaRPr lang="en-US" sz="1600" b="1" dirty="0">
                        <a:solidFill>
                          <a:srgbClr val="0000FF"/>
                        </a:solidFill>
                        <a:latin typeface="Arial" pitchFamily="34" charset="0"/>
                        <a:ea typeface="Times New Roman"/>
                        <a:cs typeface="Arial" pitchFamily="34" charset="0"/>
                      </a:endParaRPr>
                    </a:p>
                  </a:txBody>
                  <a:tcPr marL="66535" marR="66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smtClean="0">
                          <a:solidFill>
                            <a:srgbClr val="0000FF"/>
                          </a:solidFill>
                          <a:latin typeface="Arial" pitchFamily="34" charset="0"/>
                          <a:ea typeface="Times New Roman"/>
                          <a:cs typeface="Arial" pitchFamily="34" charset="0"/>
                        </a:rPr>
                        <a:t>1264094</a:t>
                      </a:r>
                      <a:endParaRPr lang="en-US" sz="1600" b="1" dirty="0">
                        <a:solidFill>
                          <a:srgbClr val="0000FF"/>
                        </a:solidFill>
                        <a:latin typeface="Arial" pitchFamily="34" charset="0"/>
                        <a:ea typeface="Times New Roman"/>
                        <a:cs typeface="Arial" pitchFamily="34" charset="0"/>
                      </a:endParaRPr>
                    </a:p>
                  </a:txBody>
                  <a:tcPr marL="66535" marR="66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smtClean="0">
                          <a:solidFill>
                            <a:srgbClr val="0000FF"/>
                          </a:solidFill>
                          <a:latin typeface="Arial" pitchFamily="34" charset="0"/>
                          <a:ea typeface="Times New Roman"/>
                          <a:cs typeface="Arial" pitchFamily="34" charset="0"/>
                        </a:rPr>
                        <a:t>4689441</a:t>
                      </a:r>
                      <a:endParaRPr lang="en-US" sz="1600" b="1" dirty="0">
                        <a:solidFill>
                          <a:srgbClr val="0000FF"/>
                        </a:solidFill>
                        <a:latin typeface="Arial" pitchFamily="34" charset="0"/>
                        <a:ea typeface="Times New Roman"/>
                        <a:cs typeface="Arial" pitchFamily="34" charset="0"/>
                      </a:endParaRPr>
                    </a:p>
                  </a:txBody>
                  <a:tcPr marL="66535" marR="66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Plan preparation</a:t>
            </a:r>
            <a:endParaRPr lang="en-US" dirty="0">
              <a:solidFill>
                <a:srgbClr val="C00000"/>
              </a:solidFill>
            </a:endParaRPr>
          </a:p>
        </p:txBody>
      </p:sp>
      <p:sp>
        <p:nvSpPr>
          <p:cNvPr id="3" name="Content Placeholder 2"/>
          <p:cNvSpPr>
            <a:spLocks noGrp="1"/>
          </p:cNvSpPr>
          <p:nvPr>
            <p:ph idx="1"/>
          </p:nvPr>
        </p:nvSpPr>
        <p:spPr/>
        <p:txBody>
          <a:bodyPr>
            <a:normAutofit lnSpcReduction="10000"/>
          </a:bodyPr>
          <a:lstStyle/>
          <a:p>
            <a:r>
              <a:rPr lang="en-US" dirty="0" smtClean="0"/>
              <a:t> </a:t>
            </a:r>
            <a:r>
              <a:rPr lang="en-US" sz="2800" dirty="0" smtClean="0">
                <a:solidFill>
                  <a:srgbClr val="0000FF"/>
                </a:solidFill>
                <a:latin typeface="Arial" pitchFamily="34" charset="0"/>
                <a:cs typeface="Arial" pitchFamily="34" charset="0"/>
              </a:rPr>
              <a:t>The bottom up approach </a:t>
            </a:r>
          </a:p>
          <a:p>
            <a:pPr>
              <a:buNone/>
            </a:pPr>
            <a:endParaRPr lang="en-US" sz="2800" dirty="0" smtClean="0">
              <a:solidFill>
                <a:srgbClr val="0000FF"/>
              </a:solidFill>
              <a:latin typeface="Arial" pitchFamily="34" charset="0"/>
              <a:cs typeface="Arial" pitchFamily="34" charset="0"/>
            </a:endParaRPr>
          </a:p>
          <a:p>
            <a:r>
              <a:rPr lang="en-US" sz="2800" dirty="0" smtClean="0">
                <a:solidFill>
                  <a:srgbClr val="0000FF"/>
                </a:solidFill>
                <a:latin typeface="Arial" pitchFamily="34" charset="0"/>
                <a:cs typeface="Arial" pitchFamily="34" charset="0"/>
              </a:rPr>
              <a:t>The respective BDOs prepared the plan based on 3 field inspection by the block level officials and forwarded to District Collector.</a:t>
            </a:r>
          </a:p>
          <a:p>
            <a:pPr>
              <a:buNone/>
            </a:pPr>
            <a:endParaRPr lang="en-US" sz="2800" dirty="0" smtClean="0">
              <a:solidFill>
                <a:srgbClr val="0000FF"/>
              </a:solidFill>
              <a:latin typeface="Arial" pitchFamily="34" charset="0"/>
              <a:cs typeface="Arial" pitchFamily="34" charset="0"/>
            </a:endParaRPr>
          </a:p>
          <a:p>
            <a:r>
              <a:rPr lang="en-US" sz="2800" dirty="0" smtClean="0">
                <a:solidFill>
                  <a:srgbClr val="0000FF"/>
                </a:solidFill>
                <a:latin typeface="Arial" pitchFamily="34" charset="0"/>
                <a:cs typeface="Arial" pitchFamily="34" charset="0"/>
              </a:rPr>
              <a:t> The concerned PA (NMP) after random scrutinizing forwarded to the </a:t>
            </a:r>
            <a:r>
              <a:rPr lang="en-US" sz="2800" dirty="0" err="1" smtClean="0">
                <a:solidFill>
                  <a:srgbClr val="0000FF"/>
                </a:solidFill>
                <a:latin typeface="Arial" pitchFamily="34" charset="0"/>
                <a:cs typeface="Arial" pitchFamily="34" charset="0"/>
              </a:rPr>
              <a:t>Commissionerate</a:t>
            </a:r>
            <a:r>
              <a:rPr lang="en-US" sz="2800" dirty="0" smtClean="0">
                <a:solidFill>
                  <a:srgbClr val="0000FF"/>
                </a:solidFill>
                <a:latin typeface="Arial" pitchFamily="34" charset="0"/>
                <a:cs typeface="Arial" pitchFamily="34" charset="0"/>
              </a:rPr>
              <a:t> of Social Welfare with the concurrence of concerned District Collector.</a:t>
            </a:r>
          </a:p>
        </p:txBody>
      </p:sp>
      <p:sp>
        <p:nvSpPr>
          <p:cNvPr id="4" name="Slide Number Placeholder 3"/>
          <p:cNvSpPr>
            <a:spLocks noGrp="1"/>
          </p:cNvSpPr>
          <p:nvPr>
            <p:ph type="sldNum" sz="quarter" idx="12"/>
          </p:nvPr>
        </p:nvSpPr>
        <p:spPr/>
        <p:txBody>
          <a:bodyPr/>
          <a:lstStyle/>
          <a:p>
            <a:fld id="{B6F15528-21DE-4FAA-801E-634DDDAF4B2B}" type="slidenum">
              <a:rPr lang="en-US" smtClean="0"/>
              <a:pPr/>
              <a:t>4</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Line 9"/>
          <p:cNvSpPr>
            <a:spLocks noChangeShapeType="1"/>
          </p:cNvSpPr>
          <p:nvPr/>
        </p:nvSpPr>
        <p:spPr bwMode="auto">
          <a:xfrm>
            <a:off x="2209800" y="4800600"/>
            <a:ext cx="0" cy="152400"/>
          </a:xfrm>
          <a:prstGeom prst="line">
            <a:avLst/>
          </a:prstGeom>
          <a:noFill/>
          <a:ln w="9525">
            <a:solidFill>
              <a:schemeClr val="tx1"/>
            </a:solidFill>
            <a:round/>
            <a:headEnd/>
            <a:tailEnd type="triangle" w="med" len="med"/>
          </a:ln>
        </p:spPr>
        <p:txBody>
          <a:bodyPr/>
          <a:lstStyle/>
          <a:p>
            <a:endParaRPr lang="en-US"/>
          </a:p>
        </p:txBody>
      </p:sp>
      <p:sp>
        <p:nvSpPr>
          <p:cNvPr id="6148" name="Text Box 10"/>
          <p:cNvSpPr txBox="1">
            <a:spLocks noChangeArrowheads="1"/>
          </p:cNvSpPr>
          <p:nvPr/>
        </p:nvSpPr>
        <p:spPr bwMode="auto">
          <a:xfrm>
            <a:off x="3048000" y="1905000"/>
            <a:ext cx="2895600" cy="346075"/>
          </a:xfrm>
          <a:prstGeom prst="rect">
            <a:avLst/>
          </a:prstGeom>
          <a:noFill/>
          <a:ln w="9525">
            <a:solidFill>
              <a:schemeClr val="tx1"/>
            </a:solidFill>
            <a:miter lim="800000"/>
            <a:headEnd/>
            <a:tailEnd/>
          </a:ln>
        </p:spPr>
        <p:txBody>
          <a:bodyPr>
            <a:spAutoFit/>
          </a:bodyPr>
          <a:lstStyle/>
          <a:p>
            <a:pPr algn="ctr" eaLnBrk="0" hangingPunct="0">
              <a:spcBef>
                <a:spcPct val="50000"/>
              </a:spcBef>
            </a:pPr>
            <a:r>
              <a:rPr lang="en-US" sz="1600" b="1">
                <a:solidFill>
                  <a:srgbClr val="0000FF"/>
                </a:solidFill>
              </a:rPr>
              <a:t>Joint Director (NMP)</a:t>
            </a:r>
          </a:p>
        </p:txBody>
      </p:sp>
      <p:sp>
        <p:nvSpPr>
          <p:cNvPr id="6149" name="Text Box 11"/>
          <p:cNvSpPr txBox="1">
            <a:spLocks noChangeArrowheads="1"/>
          </p:cNvSpPr>
          <p:nvPr/>
        </p:nvSpPr>
        <p:spPr bwMode="auto">
          <a:xfrm>
            <a:off x="762000" y="2514600"/>
            <a:ext cx="3124200" cy="346075"/>
          </a:xfrm>
          <a:prstGeom prst="rect">
            <a:avLst/>
          </a:prstGeom>
          <a:noFill/>
          <a:ln w="9525">
            <a:solidFill>
              <a:schemeClr val="tx1"/>
            </a:solidFill>
            <a:miter lim="800000"/>
            <a:headEnd/>
            <a:tailEnd/>
          </a:ln>
        </p:spPr>
        <p:txBody>
          <a:bodyPr>
            <a:spAutoFit/>
          </a:bodyPr>
          <a:lstStyle/>
          <a:p>
            <a:pPr algn="ctr" eaLnBrk="0" hangingPunct="0">
              <a:spcBef>
                <a:spcPct val="50000"/>
              </a:spcBef>
            </a:pPr>
            <a:r>
              <a:rPr lang="en-US" sz="1600" b="1">
                <a:solidFill>
                  <a:srgbClr val="0000FF"/>
                </a:solidFill>
              </a:rPr>
              <a:t>Assistant  Director (NMP)</a:t>
            </a:r>
          </a:p>
        </p:txBody>
      </p:sp>
      <p:sp>
        <p:nvSpPr>
          <p:cNvPr id="6150" name="Line 12"/>
          <p:cNvSpPr>
            <a:spLocks noChangeShapeType="1"/>
          </p:cNvSpPr>
          <p:nvPr/>
        </p:nvSpPr>
        <p:spPr bwMode="auto">
          <a:xfrm>
            <a:off x="4419600" y="1752600"/>
            <a:ext cx="0" cy="152400"/>
          </a:xfrm>
          <a:prstGeom prst="line">
            <a:avLst/>
          </a:prstGeom>
          <a:noFill/>
          <a:ln w="9525">
            <a:solidFill>
              <a:schemeClr val="tx1"/>
            </a:solidFill>
            <a:round/>
            <a:headEnd/>
            <a:tailEnd type="triangle" w="med" len="med"/>
          </a:ln>
        </p:spPr>
        <p:txBody>
          <a:bodyPr/>
          <a:lstStyle/>
          <a:p>
            <a:endParaRPr lang="en-US"/>
          </a:p>
        </p:txBody>
      </p:sp>
      <p:sp>
        <p:nvSpPr>
          <p:cNvPr id="6151" name="Text Box 15"/>
          <p:cNvSpPr txBox="1">
            <a:spLocks noChangeArrowheads="1"/>
          </p:cNvSpPr>
          <p:nvPr/>
        </p:nvSpPr>
        <p:spPr bwMode="auto">
          <a:xfrm>
            <a:off x="4800600" y="2438400"/>
            <a:ext cx="4191000" cy="346075"/>
          </a:xfrm>
          <a:prstGeom prst="rect">
            <a:avLst/>
          </a:prstGeom>
          <a:noFill/>
          <a:ln w="9525">
            <a:solidFill>
              <a:schemeClr val="tx1"/>
            </a:solidFill>
            <a:miter lim="800000"/>
            <a:headEnd/>
            <a:tailEnd/>
          </a:ln>
        </p:spPr>
        <p:txBody>
          <a:bodyPr>
            <a:spAutoFit/>
          </a:bodyPr>
          <a:lstStyle/>
          <a:p>
            <a:pPr algn="ctr" eaLnBrk="0" hangingPunct="0">
              <a:spcBef>
                <a:spcPct val="50000"/>
              </a:spcBef>
            </a:pPr>
            <a:r>
              <a:rPr lang="en-US" sz="1600" b="1">
                <a:solidFill>
                  <a:srgbClr val="0000FF"/>
                </a:solidFill>
              </a:rPr>
              <a:t>Personal Assistant to District Collector</a:t>
            </a:r>
          </a:p>
        </p:txBody>
      </p:sp>
      <p:sp>
        <p:nvSpPr>
          <p:cNvPr id="6152" name="Text Box 16"/>
          <p:cNvSpPr txBox="1">
            <a:spLocks noChangeArrowheads="1"/>
          </p:cNvSpPr>
          <p:nvPr/>
        </p:nvSpPr>
        <p:spPr bwMode="auto">
          <a:xfrm>
            <a:off x="7010400" y="2971801"/>
            <a:ext cx="1981200" cy="584775"/>
          </a:xfrm>
          <a:prstGeom prst="rect">
            <a:avLst/>
          </a:prstGeom>
          <a:noFill/>
          <a:ln w="9525">
            <a:solidFill>
              <a:schemeClr val="tx1"/>
            </a:solidFill>
            <a:miter lim="800000"/>
            <a:headEnd/>
            <a:tailEnd/>
          </a:ln>
        </p:spPr>
        <p:txBody>
          <a:bodyPr wrap="square">
            <a:spAutoFit/>
          </a:bodyPr>
          <a:lstStyle/>
          <a:p>
            <a:pPr algn="ctr" eaLnBrk="0" hangingPunct="0">
              <a:spcBef>
                <a:spcPct val="50000"/>
              </a:spcBef>
            </a:pPr>
            <a:r>
              <a:rPr lang="en-US" sz="1600" b="1" dirty="0">
                <a:solidFill>
                  <a:srgbClr val="0000FF"/>
                </a:solidFill>
              </a:rPr>
              <a:t>Block Development Officer</a:t>
            </a:r>
          </a:p>
        </p:txBody>
      </p:sp>
      <p:sp>
        <p:nvSpPr>
          <p:cNvPr id="6153" name="Text Box 17"/>
          <p:cNvSpPr txBox="1">
            <a:spLocks noChangeArrowheads="1"/>
          </p:cNvSpPr>
          <p:nvPr/>
        </p:nvSpPr>
        <p:spPr bwMode="auto">
          <a:xfrm>
            <a:off x="7086600" y="3997325"/>
            <a:ext cx="1828800" cy="346075"/>
          </a:xfrm>
          <a:prstGeom prst="rect">
            <a:avLst/>
          </a:prstGeom>
          <a:noFill/>
          <a:ln w="9525">
            <a:solidFill>
              <a:schemeClr val="tx1"/>
            </a:solidFill>
            <a:miter lim="800000"/>
            <a:headEnd/>
            <a:tailEnd/>
          </a:ln>
        </p:spPr>
        <p:txBody>
          <a:bodyPr>
            <a:spAutoFit/>
          </a:bodyPr>
          <a:lstStyle/>
          <a:p>
            <a:pPr algn="ctr" eaLnBrk="0" hangingPunct="0">
              <a:spcBef>
                <a:spcPct val="50000"/>
              </a:spcBef>
            </a:pPr>
            <a:r>
              <a:rPr lang="en-US" sz="1600" b="1">
                <a:solidFill>
                  <a:srgbClr val="0000FF"/>
                </a:solidFill>
              </a:rPr>
              <a:t>Dpty. B.D.O.</a:t>
            </a:r>
          </a:p>
        </p:txBody>
      </p:sp>
      <p:sp>
        <p:nvSpPr>
          <p:cNvPr id="6154" name="Line 18"/>
          <p:cNvSpPr>
            <a:spLocks noChangeShapeType="1"/>
          </p:cNvSpPr>
          <p:nvPr/>
        </p:nvSpPr>
        <p:spPr bwMode="auto">
          <a:xfrm>
            <a:off x="7924800" y="3810000"/>
            <a:ext cx="0" cy="152400"/>
          </a:xfrm>
          <a:prstGeom prst="line">
            <a:avLst/>
          </a:prstGeom>
          <a:noFill/>
          <a:ln w="9525">
            <a:solidFill>
              <a:schemeClr val="tx1"/>
            </a:solidFill>
            <a:round/>
            <a:headEnd/>
            <a:tailEnd type="triangle" w="med" len="med"/>
          </a:ln>
        </p:spPr>
        <p:txBody>
          <a:bodyPr/>
          <a:lstStyle/>
          <a:p>
            <a:endParaRPr lang="en-US"/>
          </a:p>
        </p:txBody>
      </p:sp>
      <p:sp>
        <p:nvSpPr>
          <p:cNvPr id="6155" name="Line 20"/>
          <p:cNvSpPr>
            <a:spLocks noChangeShapeType="1"/>
          </p:cNvSpPr>
          <p:nvPr/>
        </p:nvSpPr>
        <p:spPr bwMode="auto">
          <a:xfrm>
            <a:off x="5638800" y="2819400"/>
            <a:ext cx="0" cy="152400"/>
          </a:xfrm>
          <a:prstGeom prst="line">
            <a:avLst/>
          </a:prstGeom>
          <a:noFill/>
          <a:ln w="9525">
            <a:solidFill>
              <a:schemeClr val="tx1"/>
            </a:solidFill>
            <a:round/>
            <a:headEnd/>
            <a:tailEnd type="triangle" w="med" len="med"/>
          </a:ln>
        </p:spPr>
        <p:txBody>
          <a:bodyPr/>
          <a:lstStyle/>
          <a:p>
            <a:endParaRPr lang="en-US"/>
          </a:p>
        </p:txBody>
      </p:sp>
      <p:sp>
        <p:nvSpPr>
          <p:cNvPr id="6156" name="Text Box 22"/>
          <p:cNvSpPr txBox="1">
            <a:spLocks noChangeArrowheads="1"/>
          </p:cNvSpPr>
          <p:nvPr/>
        </p:nvSpPr>
        <p:spPr bwMode="auto">
          <a:xfrm>
            <a:off x="2743200" y="1447799"/>
            <a:ext cx="3505200" cy="338554"/>
          </a:xfrm>
          <a:prstGeom prst="rect">
            <a:avLst/>
          </a:prstGeom>
          <a:noFill/>
          <a:ln w="9525">
            <a:solidFill>
              <a:schemeClr val="tx1"/>
            </a:solidFill>
            <a:miter lim="800000"/>
            <a:headEnd/>
            <a:tailEnd/>
          </a:ln>
        </p:spPr>
        <p:txBody>
          <a:bodyPr wrap="square">
            <a:spAutoFit/>
          </a:bodyPr>
          <a:lstStyle/>
          <a:p>
            <a:pPr algn="ctr" eaLnBrk="0" hangingPunct="0">
              <a:spcBef>
                <a:spcPct val="50000"/>
              </a:spcBef>
            </a:pPr>
            <a:r>
              <a:rPr lang="en-US" sz="1600" b="1" dirty="0">
                <a:solidFill>
                  <a:srgbClr val="0000FF"/>
                </a:solidFill>
              </a:rPr>
              <a:t>Director (SW &amp; NMP Department)</a:t>
            </a:r>
          </a:p>
        </p:txBody>
      </p:sp>
      <p:sp>
        <p:nvSpPr>
          <p:cNvPr id="6157" name="Text Box 23"/>
          <p:cNvSpPr txBox="1">
            <a:spLocks noChangeArrowheads="1"/>
          </p:cNvSpPr>
          <p:nvPr/>
        </p:nvSpPr>
        <p:spPr bwMode="auto">
          <a:xfrm>
            <a:off x="1981200" y="914400"/>
            <a:ext cx="5257800" cy="338554"/>
          </a:xfrm>
          <a:prstGeom prst="rect">
            <a:avLst/>
          </a:prstGeom>
          <a:noFill/>
          <a:ln w="9525">
            <a:solidFill>
              <a:schemeClr val="tx1"/>
            </a:solidFill>
            <a:miter lim="800000"/>
            <a:headEnd/>
            <a:tailEnd/>
          </a:ln>
        </p:spPr>
        <p:txBody>
          <a:bodyPr wrap="square">
            <a:spAutoFit/>
          </a:bodyPr>
          <a:lstStyle/>
          <a:p>
            <a:pPr algn="ctr" eaLnBrk="0" hangingPunct="0">
              <a:spcBef>
                <a:spcPct val="50000"/>
              </a:spcBef>
            </a:pPr>
            <a:r>
              <a:rPr lang="en-US" sz="1600" b="1" dirty="0">
                <a:solidFill>
                  <a:srgbClr val="000000"/>
                </a:solidFill>
              </a:rPr>
              <a:t> </a:t>
            </a:r>
            <a:r>
              <a:rPr lang="en-US" sz="1600" b="1" dirty="0" smtClean="0">
                <a:solidFill>
                  <a:srgbClr val="0000FF"/>
                </a:solidFill>
              </a:rPr>
              <a:t>Principal</a:t>
            </a:r>
            <a:r>
              <a:rPr lang="en-US" sz="1600" b="1" dirty="0" smtClean="0">
                <a:solidFill>
                  <a:srgbClr val="000000"/>
                </a:solidFill>
              </a:rPr>
              <a:t> </a:t>
            </a:r>
            <a:r>
              <a:rPr lang="en-US" sz="1600" b="1" dirty="0" smtClean="0">
                <a:solidFill>
                  <a:srgbClr val="0000FF"/>
                </a:solidFill>
              </a:rPr>
              <a:t>Secretary </a:t>
            </a:r>
            <a:r>
              <a:rPr lang="en-US" sz="1600" b="1" dirty="0">
                <a:solidFill>
                  <a:srgbClr val="0000FF"/>
                </a:solidFill>
              </a:rPr>
              <a:t>(SW &amp; NMP Department)</a:t>
            </a:r>
          </a:p>
        </p:txBody>
      </p:sp>
      <p:sp>
        <p:nvSpPr>
          <p:cNvPr id="6158" name="Text Box 24"/>
          <p:cNvSpPr txBox="1">
            <a:spLocks noChangeArrowheads="1"/>
          </p:cNvSpPr>
          <p:nvPr/>
        </p:nvSpPr>
        <p:spPr bwMode="auto">
          <a:xfrm>
            <a:off x="1981200" y="381000"/>
            <a:ext cx="5257800" cy="338554"/>
          </a:xfrm>
          <a:prstGeom prst="rect">
            <a:avLst/>
          </a:prstGeom>
          <a:noFill/>
          <a:ln w="9525">
            <a:solidFill>
              <a:schemeClr val="tx1"/>
            </a:solidFill>
            <a:miter lim="800000"/>
            <a:headEnd/>
            <a:tailEnd/>
          </a:ln>
        </p:spPr>
        <p:txBody>
          <a:bodyPr wrap="square">
            <a:spAutoFit/>
          </a:bodyPr>
          <a:lstStyle/>
          <a:p>
            <a:pPr algn="ctr" eaLnBrk="0" hangingPunct="0">
              <a:spcBef>
                <a:spcPct val="50000"/>
              </a:spcBef>
            </a:pPr>
            <a:r>
              <a:rPr lang="en-US" sz="1600" b="1" dirty="0" err="1">
                <a:solidFill>
                  <a:srgbClr val="0000FF"/>
                </a:solidFill>
              </a:rPr>
              <a:t>Hon’ble</a:t>
            </a:r>
            <a:r>
              <a:rPr lang="en-US" sz="1600" b="1" dirty="0">
                <a:solidFill>
                  <a:srgbClr val="0000FF"/>
                </a:solidFill>
              </a:rPr>
              <a:t> Minister (SW &amp; Nutritious Meal </a:t>
            </a:r>
            <a:r>
              <a:rPr lang="en-US" sz="1600" b="1" dirty="0" err="1">
                <a:solidFill>
                  <a:srgbClr val="0000FF"/>
                </a:solidFill>
              </a:rPr>
              <a:t>Programme</a:t>
            </a:r>
            <a:r>
              <a:rPr lang="en-US" sz="1600" b="1" dirty="0">
                <a:solidFill>
                  <a:srgbClr val="000000"/>
                </a:solidFill>
              </a:rPr>
              <a:t>)</a:t>
            </a:r>
          </a:p>
        </p:txBody>
      </p:sp>
      <p:sp>
        <p:nvSpPr>
          <p:cNvPr id="6159" name="Line 25"/>
          <p:cNvSpPr>
            <a:spLocks noChangeShapeType="1"/>
          </p:cNvSpPr>
          <p:nvPr/>
        </p:nvSpPr>
        <p:spPr bwMode="auto">
          <a:xfrm>
            <a:off x="4419600" y="762000"/>
            <a:ext cx="0" cy="152400"/>
          </a:xfrm>
          <a:prstGeom prst="line">
            <a:avLst/>
          </a:prstGeom>
          <a:noFill/>
          <a:ln w="9525">
            <a:solidFill>
              <a:schemeClr val="tx1"/>
            </a:solidFill>
            <a:round/>
            <a:headEnd/>
            <a:tailEnd type="triangle" w="med" len="med"/>
          </a:ln>
        </p:spPr>
        <p:txBody>
          <a:bodyPr/>
          <a:lstStyle/>
          <a:p>
            <a:endParaRPr lang="en-US"/>
          </a:p>
        </p:txBody>
      </p:sp>
      <p:sp>
        <p:nvSpPr>
          <p:cNvPr id="6160" name="Line 26"/>
          <p:cNvSpPr>
            <a:spLocks noChangeShapeType="1"/>
          </p:cNvSpPr>
          <p:nvPr/>
        </p:nvSpPr>
        <p:spPr bwMode="auto">
          <a:xfrm>
            <a:off x="4419600" y="1295400"/>
            <a:ext cx="0" cy="152400"/>
          </a:xfrm>
          <a:prstGeom prst="line">
            <a:avLst/>
          </a:prstGeom>
          <a:noFill/>
          <a:ln w="9525">
            <a:solidFill>
              <a:schemeClr val="tx1"/>
            </a:solidFill>
            <a:round/>
            <a:headEnd/>
            <a:tailEnd type="triangle" w="med" len="med"/>
          </a:ln>
        </p:spPr>
        <p:txBody>
          <a:bodyPr/>
          <a:lstStyle/>
          <a:p>
            <a:endParaRPr lang="en-US"/>
          </a:p>
        </p:txBody>
      </p:sp>
      <p:sp>
        <p:nvSpPr>
          <p:cNvPr id="6161" name="Text Box 27"/>
          <p:cNvSpPr txBox="1">
            <a:spLocks noChangeArrowheads="1"/>
          </p:cNvSpPr>
          <p:nvPr/>
        </p:nvSpPr>
        <p:spPr bwMode="auto">
          <a:xfrm>
            <a:off x="685800" y="3124200"/>
            <a:ext cx="3124200" cy="346075"/>
          </a:xfrm>
          <a:prstGeom prst="rect">
            <a:avLst/>
          </a:prstGeom>
          <a:noFill/>
          <a:ln w="9525">
            <a:solidFill>
              <a:schemeClr val="tx1"/>
            </a:solidFill>
            <a:miter lim="800000"/>
            <a:headEnd/>
            <a:tailEnd/>
          </a:ln>
        </p:spPr>
        <p:txBody>
          <a:bodyPr>
            <a:spAutoFit/>
          </a:bodyPr>
          <a:lstStyle/>
          <a:p>
            <a:pPr algn="ctr" eaLnBrk="0" hangingPunct="0">
              <a:spcBef>
                <a:spcPct val="50000"/>
              </a:spcBef>
            </a:pPr>
            <a:r>
              <a:rPr lang="en-US" sz="1600" b="1">
                <a:solidFill>
                  <a:srgbClr val="0000FF"/>
                </a:solidFill>
              </a:rPr>
              <a:t>Accounts Officer (NP-MDMS)</a:t>
            </a:r>
          </a:p>
        </p:txBody>
      </p:sp>
      <p:sp>
        <p:nvSpPr>
          <p:cNvPr id="6162" name="Text Box 28"/>
          <p:cNvSpPr txBox="1">
            <a:spLocks noChangeArrowheads="1"/>
          </p:cNvSpPr>
          <p:nvPr/>
        </p:nvSpPr>
        <p:spPr bwMode="auto">
          <a:xfrm>
            <a:off x="685800" y="3657600"/>
            <a:ext cx="3124200" cy="590550"/>
          </a:xfrm>
          <a:prstGeom prst="rect">
            <a:avLst/>
          </a:prstGeom>
          <a:noFill/>
          <a:ln w="9525">
            <a:solidFill>
              <a:schemeClr val="tx1"/>
            </a:solidFill>
            <a:miter lim="800000"/>
            <a:headEnd/>
            <a:tailEnd/>
          </a:ln>
        </p:spPr>
        <p:txBody>
          <a:bodyPr>
            <a:spAutoFit/>
          </a:bodyPr>
          <a:lstStyle/>
          <a:p>
            <a:pPr algn="ctr" eaLnBrk="0" hangingPunct="0">
              <a:spcBef>
                <a:spcPct val="50000"/>
              </a:spcBef>
            </a:pPr>
            <a:r>
              <a:rPr lang="en-US" sz="1600" b="1">
                <a:solidFill>
                  <a:srgbClr val="0000FF"/>
                </a:solidFill>
              </a:rPr>
              <a:t>Asst. Accounts Officer (NP-MDMS)</a:t>
            </a:r>
          </a:p>
        </p:txBody>
      </p:sp>
      <p:sp>
        <p:nvSpPr>
          <p:cNvPr id="6163" name="Text Box 29"/>
          <p:cNvSpPr txBox="1">
            <a:spLocks noChangeArrowheads="1"/>
          </p:cNvSpPr>
          <p:nvPr/>
        </p:nvSpPr>
        <p:spPr bwMode="auto">
          <a:xfrm>
            <a:off x="762000" y="4419600"/>
            <a:ext cx="2971800" cy="346075"/>
          </a:xfrm>
          <a:prstGeom prst="rect">
            <a:avLst/>
          </a:prstGeom>
          <a:noFill/>
          <a:ln w="9525">
            <a:solidFill>
              <a:schemeClr val="tx1"/>
            </a:solidFill>
            <a:miter lim="800000"/>
            <a:headEnd/>
            <a:tailEnd/>
          </a:ln>
        </p:spPr>
        <p:txBody>
          <a:bodyPr>
            <a:spAutoFit/>
          </a:bodyPr>
          <a:lstStyle/>
          <a:p>
            <a:pPr algn="ctr" eaLnBrk="0" hangingPunct="0">
              <a:spcBef>
                <a:spcPct val="50000"/>
              </a:spcBef>
            </a:pPr>
            <a:r>
              <a:rPr lang="en-US" sz="1600" b="1">
                <a:solidFill>
                  <a:srgbClr val="0000FF"/>
                </a:solidFill>
              </a:rPr>
              <a:t>Section Supt. (4 sections)</a:t>
            </a:r>
          </a:p>
        </p:txBody>
      </p:sp>
      <p:sp>
        <p:nvSpPr>
          <p:cNvPr id="6164" name="Text Box 30"/>
          <p:cNvSpPr txBox="1">
            <a:spLocks noChangeArrowheads="1"/>
          </p:cNvSpPr>
          <p:nvPr/>
        </p:nvSpPr>
        <p:spPr bwMode="auto">
          <a:xfrm>
            <a:off x="762000" y="4953000"/>
            <a:ext cx="2971800" cy="346075"/>
          </a:xfrm>
          <a:prstGeom prst="rect">
            <a:avLst/>
          </a:prstGeom>
          <a:noFill/>
          <a:ln w="9525">
            <a:solidFill>
              <a:schemeClr val="tx1"/>
            </a:solidFill>
            <a:miter lim="800000"/>
            <a:headEnd/>
            <a:tailEnd/>
          </a:ln>
        </p:spPr>
        <p:txBody>
          <a:bodyPr>
            <a:spAutoFit/>
          </a:bodyPr>
          <a:lstStyle/>
          <a:p>
            <a:pPr algn="ctr" eaLnBrk="0" hangingPunct="0">
              <a:spcBef>
                <a:spcPct val="50000"/>
              </a:spcBef>
            </a:pPr>
            <a:r>
              <a:rPr lang="en-US" sz="1600" b="1">
                <a:solidFill>
                  <a:srgbClr val="0000FF"/>
                </a:solidFill>
              </a:rPr>
              <a:t>Assistants (2 each sections)</a:t>
            </a:r>
          </a:p>
        </p:txBody>
      </p:sp>
      <p:sp>
        <p:nvSpPr>
          <p:cNvPr id="6165" name="Text Box 31"/>
          <p:cNvSpPr txBox="1">
            <a:spLocks noChangeArrowheads="1"/>
          </p:cNvSpPr>
          <p:nvPr/>
        </p:nvSpPr>
        <p:spPr bwMode="auto">
          <a:xfrm>
            <a:off x="685800" y="5486400"/>
            <a:ext cx="3048000" cy="346075"/>
          </a:xfrm>
          <a:prstGeom prst="rect">
            <a:avLst/>
          </a:prstGeom>
          <a:noFill/>
          <a:ln w="9525">
            <a:solidFill>
              <a:schemeClr val="tx1"/>
            </a:solidFill>
            <a:miter lim="800000"/>
            <a:headEnd/>
            <a:tailEnd/>
          </a:ln>
        </p:spPr>
        <p:txBody>
          <a:bodyPr>
            <a:spAutoFit/>
          </a:bodyPr>
          <a:lstStyle/>
          <a:p>
            <a:pPr algn="ctr" eaLnBrk="0" hangingPunct="0">
              <a:spcBef>
                <a:spcPct val="50000"/>
              </a:spcBef>
            </a:pPr>
            <a:r>
              <a:rPr lang="en-US" sz="1600" b="1">
                <a:solidFill>
                  <a:srgbClr val="0000FF"/>
                </a:solidFill>
              </a:rPr>
              <a:t>Data Entry Operators (3 Nos.)</a:t>
            </a:r>
          </a:p>
        </p:txBody>
      </p:sp>
      <p:sp>
        <p:nvSpPr>
          <p:cNvPr id="6166" name="Text Box 32"/>
          <p:cNvSpPr txBox="1">
            <a:spLocks noChangeArrowheads="1"/>
          </p:cNvSpPr>
          <p:nvPr/>
        </p:nvSpPr>
        <p:spPr bwMode="auto">
          <a:xfrm>
            <a:off x="762000" y="6019800"/>
            <a:ext cx="2895600" cy="590550"/>
          </a:xfrm>
          <a:prstGeom prst="rect">
            <a:avLst/>
          </a:prstGeom>
          <a:noFill/>
          <a:ln w="9525">
            <a:solidFill>
              <a:schemeClr val="tx1"/>
            </a:solidFill>
            <a:miter lim="800000"/>
            <a:headEnd/>
            <a:tailEnd/>
          </a:ln>
        </p:spPr>
        <p:txBody>
          <a:bodyPr>
            <a:spAutoFit/>
          </a:bodyPr>
          <a:lstStyle/>
          <a:p>
            <a:pPr algn="ctr" eaLnBrk="0" hangingPunct="0">
              <a:spcBef>
                <a:spcPct val="50000"/>
              </a:spcBef>
            </a:pPr>
            <a:r>
              <a:rPr lang="en-US" sz="1600" b="1">
                <a:solidFill>
                  <a:srgbClr val="0000FF"/>
                </a:solidFill>
              </a:rPr>
              <a:t>Record Clerk / Office Assistant &amp; Sweeper</a:t>
            </a:r>
          </a:p>
        </p:txBody>
      </p:sp>
      <p:sp>
        <p:nvSpPr>
          <p:cNvPr id="6167" name="Text Box 33"/>
          <p:cNvSpPr txBox="1">
            <a:spLocks noChangeArrowheads="1"/>
          </p:cNvSpPr>
          <p:nvPr/>
        </p:nvSpPr>
        <p:spPr bwMode="auto">
          <a:xfrm>
            <a:off x="4800600" y="2971800"/>
            <a:ext cx="1828800" cy="1444625"/>
          </a:xfrm>
          <a:prstGeom prst="rect">
            <a:avLst/>
          </a:prstGeom>
          <a:noFill/>
          <a:ln w="9525">
            <a:solidFill>
              <a:schemeClr val="tx1"/>
            </a:solidFill>
            <a:miter lim="800000"/>
            <a:headEnd/>
            <a:tailEnd/>
          </a:ln>
        </p:spPr>
        <p:txBody>
          <a:bodyPr>
            <a:spAutoFit/>
          </a:bodyPr>
          <a:lstStyle/>
          <a:p>
            <a:pPr eaLnBrk="0" hangingPunct="0">
              <a:spcBef>
                <a:spcPct val="50000"/>
              </a:spcBef>
            </a:pPr>
            <a:r>
              <a:rPr lang="en-US" b="1">
                <a:solidFill>
                  <a:srgbClr val="0000FF"/>
                </a:solidFill>
              </a:rPr>
              <a:t>A.A.O.,</a:t>
            </a:r>
            <a:r>
              <a:rPr lang="en-US" sz="1400" b="1">
                <a:solidFill>
                  <a:srgbClr val="0000FF"/>
                </a:solidFill>
              </a:rPr>
              <a:t>  </a:t>
            </a:r>
            <a:r>
              <a:rPr lang="en-US" sz="1600" b="1">
                <a:solidFill>
                  <a:srgbClr val="0000FF"/>
                </a:solidFill>
              </a:rPr>
              <a:t>Assistant (2 Nos.), Typist, Data Entry Operator</a:t>
            </a:r>
          </a:p>
          <a:p>
            <a:pPr eaLnBrk="0" hangingPunct="0">
              <a:spcBef>
                <a:spcPct val="50000"/>
              </a:spcBef>
            </a:pPr>
            <a:endParaRPr lang="en-US" sz="400" b="1">
              <a:solidFill>
                <a:srgbClr val="000000"/>
              </a:solidFill>
            </a:endParaRPr>
          </a:p>
        </p:txBody>
      </p:sp>
      <p:sp>
        <p:nvSpPr>
          <p:cNvPr id="6168" name="Line 36"/>
          <p:cNvSpPr>
            <a:spLocks noChangeShapeType="1"/>
          </p:cNvSpPr>
          <p:nvPr/>
        </p:nvSpPr>
        <p:spPr bwMode="auto">
          <a:xfrm>
            <a:off x="3352800" y="2286000"/>
            <a:ext cx="0" cy="152400"/>
          </a:xfrm>
          <a:prstGeom prst="line">
            <a:avLst/>
          </a:prstGeom>
          <a:noFill/>
          <a:ln w="9525">
            <a:solidFill>
              <a:schemeClr val="tx1"/>
            </a:solidFill>
            <a:round/>
            <a:headEnd/>
            <a:tailEnd type="triangle" w="med" len="med"/>
          </a:ln>
        </p:spPr>
        <p:txBody>
          <a:bodyPr/>
          <a:lstStyle/>
          <a:p>
            <a:endParaRPr lang="en-US"/>
          </a:p>
        </p:txBody>
      </p:sp>
      <p:sp>
        <p:nvSpPr>
          <p:cNvPr id="6169" name="Line 37"/>
          <p:cNvSpPr>
            <a:spLocks noChangeShapeType="1"/>
          </p:cNvSpPr>
          <p:nvPr/>
        </p:nvSpPr>
        <p:spPr bwMode="auto">
          <a:xfrm>
            <a:off x="2209800" y="2895600"/>
            <a:ext cx="0" cy="152400"/>
          </a:xfrm>
          <a:prstGeom prst="line">
            <a:avLst/>
          </a:prstGeom>
          <a:noFill/>
          <a:ln w="9525">
            <a:solidFill>
              <a:schemeClr val="tx1"/>
            </a:solidFill>
            <a:round/>
            <a:headEnd/>
            <a:tailEnd type="triangle" w="med" len="med"/>
          </a:ln>
        </p:spPr>
        <p:txBody>
          <a:bodyPr/>
          <a:lstStyle/>
          <a:p>
            <a:endParaRPr lang="en-US"/>
          </a:p>
        </p:txBody>
      </p:sp>
      <p:sp>
        <p:nvSpPr>
          <p:cNvPr id="6170" name="Line 38"/>
          <p:cNvSpPr>
            <a:spLocks noChangeShapeType="1"/>
          </p:cNvSpPr>
          <p:nvPr/>
        </p:nvSpPr>
        <p:spPr bwMode="auto">
          <a:xfrm>
            <a:off x="2209800" y="3505200"/>
            <a:ext cx="0" cy="152400"/>
          </a:xfrm>
          <a:prstGeom prst="line">
            <a:avLst/>
          </a:prstGeom>
          <a:noFill/>
          <a:ln w="9525">
            <a:solidFill>
              <a:schemeClr val="tx1"/>
            </a:solidFill>
            <a:round/>
            <a:headEnd/>
            <a:tailEnd type="triangle" w="med" len="med"/>
          </a:ln>
        </p:spPr>
        <p:txBody>
          <a:bodyPr/>
          <a:lstStyle/>
          <a:p>
            <a:endParaRPr lang="en-US"/>
          </a:p>
        </p:txBody>
      </p:sp>
      <p:sp>
        <p:nvSpPr>
          <p:cNvPr id="6171" name="Line 39"/>
          <p:cNvSpPr>
            <a:spLocks noChangeShapeType="1"/>
          </p:cNvSpPr>
          <p:nvPr/>
        </p:nvSpPr>
        <p:spPr bwMode="auto">
          <a:xfrm>
            <a:off x="2209800" y="4267200"/>
            <a:ext cx="0" cy="152400"/>
          </a:xfrm>
          <a:prstGeom prst="line">
            <a:avLst/>
          </a:prstGeom>
          <a:noFill/>
          <a:ln w="9525">
            <a:solidFill>
              <a:schemeClr val="tx1"/>
            </a:solidFill>
            <a:round/>
            <a:headEnd/>
            <a:tailEnd type="triangle" w="med" len="med"/>
          </a:ln>
        </p:spPr>
        <p:txBody>
          <a:bodyPr/>
          <a:lstStyle/>
          <a:p>
            <a:endParaRPr lang="en-US"/>
          </a:p>
        </p:txBody>
      </p:sp>
      <p:sp>
        <p:nvSpPr>
          <p:cNvPr id="6172" name="Line 40"/>
          <p:cNvSpPr>
            <a:spLocks noChangeShapeType="1"/>
          </p:cNvSpPr>
          <p:nvPr/>
        </p:nvSpPr>
        <p:spPr bwMode="auto">
          <a:xfrm>
            <a:off x="2209800" y="5334000"/>
            <a:ext cx="0" cy="152400"/>
          </a:xfrm>
          <a:prstGeom prst="line">
            <a:avLst/>
          </a:prstGeom>
          <a:noFill/>
          <a:ln w="9525">
            <a:solidFill>
              <a:schemeClr val="tx1"/>
            </a:solidFill>
            <a:round/>
            <a:headEnd/>
            <a:tailEnd type="triangle" w="med" len="med"/>
          </a:ln>
        </p:spPr>
        <p:txBody>
          <a:bodyPr/>
          <a:lstStyle/>
          <a:p>
            <a:endParaRPr lang="en-US"/>
          </a:p>
        </p:txBody>
      </p:sp>
      <p:sp>
        <p:nvSpPr>
          <p:cNvPr id="6173" name="Line 41"/>
          <p:cNvSpPr>
            <a:spLocks noChangeShapeType="1"/>
          </p:cNvSpPr>
          <p:nvPr/>
        </p:nvSpPr>
        <p:spPr bwMode="auto">
          <a:xfrm>
            <a:off x="2209800" y="5867400"/>
            <a:ext cx="0" cy="152400"/>
          </a:xfrm>
          <a:prstGeom prst="line">
            <a:avLst/>
          </a:prstGeom>
          <a:noFill/>
          <a:ln w="9525">
            <a:solidFill>
              <a:schemeClr val="tx1"/>
            </a:solidFill>
            <a:round/>
            <a:headEnd/>
            <a:tailEnd type="triangle" w="med" len="med"/>
          </a:ln>
        </p:spPr>
        <p:txBody>
          <a:bodyPr/>
          <a:lstStyle/>
          <a:p>
            <a:endParaRPr lang="en-US"/>
          </a:p>
        </p:txBody>
      </p:sp>
      <p:sp>
        <p:nvSpPr>
          <p:cNvPr id="6174" name="Line 43"/>
          <p:cNvSpPr>
            <a:spLocks noChangeShapeType="1"/>
          </p:cNvSpPr>
          <p:nvPr/>
        </p:nvSpPr>
        <p:spPr bwMode="auto">
          <a:xfrm>
            <a:off x="7924800" y="2819400"/>
            <a:ext cx="0" cy="152400"/>
          </a:xfrm>
          <a:prstGeom prst="line">
            <a:avLst/>
          </a:prstGeom>
          <a:noFill/>
          <a:ln w="9525">
            <a:solidFill>
              <a:schemeClr val="tx1"/>
            </a:solidFill>
            <a:round/>
            <a:headEnd/>
            <a:tailEnd type="triangle" w="med" len="med"/>
          </a:ln>
        </p:spPr>
        <p:txBody>
          <a:bodyPr/>
          <a:lstStyle/>
          <a:p>
            <a:endParaRPr lang="en-US"/>
          </a:p>
        </p:txBody>
      </p:sp>
      <p:sp>
        <p:nvSpPr>
          <p:cNvPr id="6175" name="Line 44"/>
          <p:cNvSpPr>
            <a:spLocks noChangeShapeType="1"/>
          </p:cNvSpPr>
          <p:nvPr/>
        </p:nvSpPr>
        <p:spPr bwMode="auto">
          <a:xfrm>
            <a:off x="5410200" y="2286000"/>
            <a:ext cx="0" cy="152400"/>
          </a:xfrm>
          <a:prstGeom prst="line">
            <a:avLst/>
          </a:prstGeom>
          <a:noFill/>
          <a:ln w="9525">
            <a:solidFill>
              <a:schemeClr val="tx1"/>
            </a:solidFill>
            <a:round/>
            <a:headEnd/>
            <a:tailEnd type="triangle" w="med" len="med"/>
          </a:ln>
        </p:spPr>
        <p:txBody>
          <a:bodyPr/>
          <a:lstStyle/>
          <a:p>
            <a:endParaRPr lang="en-US"/>
          </a:p>
        </p:txBody>
      </p:sp>
      <p:sp>
        <p:nvSpPr>
          <p:cNvPr id="6176" name="Line 45"/>
          <p:cNvSpPr>
            <a:spLocks noChangeShapeType="1"/>
          </p:cNvSpPr>
          <p:nvPr/>
        </p:nvSpPr>
        <p:spPr bwMode="auto">
          <a:xfrm>
            <a:off x="7924800" y="4343400"/>
            <a:ext cx="0" cy="152400"/>
          </a:xfrm>
          <a:prstGeom prst="line">
            <a:avLst/>
          </a:prstGeom>
          <a:noFill/>
          <a:ln w="9525">
            <a:solidFill>
              <a:schemeClr val="tx1"/>
            </a:solidFill>
            <a:round/>
            <a:headEnd/>
            <a:tailEnd type="triangle" w="med" len="med"/>
          </a:ln>
        </p:spPr>
        <p:txBody>
          <a:bodyPr/>
          <a:lstStyle/>
          <a:p>
            <a:endParaRPr lang="en-US"/>
          </a:p>
        </p:txBody>
      </p:sp>
      <p:sp>
        <p:nvSpPr>
          <p:cNvPr id="6177" name="Line 46"/>
          <p:cNvSpPr>
            <a:spLocks noChangeShapeType="1"/>
          </p:cNvSpPr>
          <p:nvPr/>
        </p:nvSpPr>
        <p:spPr bwMode="auto">
          <a:xfrm>
            <a:off x="6248400" y="4495800"/>
            <a:ext cx="0" cy="152400"/>
          </a:xfrm>
          <a:prstGeom prst="line">
            <a:avLst/>
          </a:prstGeom>
          <a:noFill/>
          <a:ln w="9525">
            <a:solidFill>
              <a:schemeClr val="tx1"/>
            </a:solidFill>
            <a:round/>
            <a:headEnd/>
            <a:tailEnd type="triangle" w="med" len="med"/>
          </a:ln>
        </p:spPr>
        <p:txBody>
          <a:bodyPr/>
          <a:lstStyle/>
          <a:p>
            <a:endParaRPr lang="en-US"/>
          </a:p>
        </p:txBody>
      </p:sp>
      <p:sp>
        <p:nvSpPr>
          <p:cNvPr id="6178" name="Text Box 17"/>
          <p:cNvSpPr txBox="1">
            <a:spLocks noChangeArrowheads="1"/>
          </p:cNvSpPr>
          <p:nvPr/>
        </p:nvSpPr>
        <p:spPr bwMode="auto">
          <a:xfrm>
            <a:off x="7010400" y="4572000"/>
            <a:ext cx="1828800" cy="584200"/>
          </a:xfrm>
          <a:prstGeom prst="rect">
            <a:avLst/>
          </a:prstGeom>
          <a:noFill/>
          <a:ln w="9525">
            <a:solidFill>
              <a:schemeClr val="tx1"/>
            </a:solidFill>
            <a:miter lim="800000"/>
            <a:headEnd/>
            <a:tailEnd/>
          </a:ln>
        </p:spPr>
        <p:txBody>
          <a:bodyPr>
            <a:spAutoFit/>
          </a:bodyPr>
          <a:lstStyle/>
          <a:p>
            <a:pPr algn="ctr" eaLnBrk="0" hangingPunct="0">
              <a:spcBef>
                <a:spcPct val="50000"/>
              </a:spcBef>
            </a:pPr>
            <a:r>
              <a:rPr lang="en-US" sz="1600" b="1">
                <a:solidFill>
                  <a:srgbClr val="0000FF"/>
                </a:solidFill>
              </a:rPr>
              <a:t>Data Entry Operator</a:t>
            </a:r>
          </a:p>
        </p:txBody>
      </p:sp>
      <p:sp>
        <p:nvSpPr>
          <p:cNvPr id="6179" name="Line 45"/>
          <p:cNvSpPr>
            <a:spLocks noChangeShapeType="1"/>
          </p:cNvSpPr>
          <p:nvPr/>
        </p:nvSpPr>
        <p:spPr bwMode="auto">
          <a:xfrm>
            <a:off x="7924800" y="5181600"/>
            <a:ext cx="0" cy="152400"/>
          </a:xfrm>
          <a:prstGeom prst="line">
            <a:avLst/>
          </a:prstGeom>
          <a:noFill/>
          <a:ln w="9525">
            <a:solidFill>
              <a:schemeClr val="tx1"/>
            </a:solidFill>
            <a:round/>
            <a:headEnd/>
            <a:tailEnd type="triangle" w="med" len="med"/>
          </a:ln>
        </p:spPr>
        <p:txBody>
          <a:bodyPr/>
          <a:lstStyle/>
          <a:p>
            <a:endParaRPr lang="en-US"/>
          </a:p>
        </p:txBody>
      </p:sp>
      <p:sp>
        <p:nvSpPr>
          <p:cNvPr id="6180" name="Text Box 17"/>
          <p:cNvSpPr txBox="1">
            <a:spLocks noChangeArrowheads="1"/>
          </p:cNvSpPr>
          <p:nvPr/>
        </p:nvSpPr>
        <p:spPr bwMode="auto">
          <a:xfrm>
            <a:off x="6324600" y="5986046"/>
            <a:ext cx="1066800" cy="338554"/>
          </a:xfrm>
          <a:prstGeom prst="rect">
            <a:avLst/>
          </a:prstGeom>
          <a:noFill/>
          <a:ln w="9525">
            <a:solidFill>
              <a:schemeClr val="tx1"/>
            </a:solidFill>
            <a:miter lim="800000"/>
            <a:headEnd/>
            <a:tailEnd/>
          </a:ln>
        </p:spPr>
        <p:txBody>
          <a:bodyPr wrap="square">
            <a:spAutoFit/>
          </a:bodyPr>
          <a:lstStyle/>
          <a:p>
            <a:pPr algn="ctr" eaLnBrk="0" hangingPunct="0">
              <a:spcBef>
                <a:spcPct val="50000"/>
              </a:spcBef>
            </a:pPr>
            <a:r>
              <a:rPr lang="en-US" sz="1600" b="1">
                <a:solidFill>
                  <a:srgbClr val="0000FF"/>
                </a:solidFill>
              </a:rPr>
              <a:t>Cook</a:t>
            </a:r>
          </a:p>
        </p:txBody>
      </p:sp>
      <p:sp>
        <p:nvSpPr>
          <p:cNvPr id="6181" name="Text Box 17"/>
          <p:cNvSpPr txBox="1">
            <a:spLocks noChangeArrowheads="1"/>
          </p:cNvSpPr>
          <p:nvPr/>
        </p:nvSpPr>
        <p:spPr bwMode="auto">
          <a:xfrm>
            <a:off x="7010400" y="5334000"/>
            <a:ext cx="1828800" cy="338138"/>
          </a:xfrm>
          <a:prstGeom prst="rect">
            <a:avLst/>
          </a:prstGeom>
          <a:noFill/>
          <a:ln w="9525">
            <a:solidFill>
              <a:schemeClr val="tx1"/>
            </a:solidFill>
            <a:miter lim="800000"/>
            <a:headEnd/>
            <a:tailEnd/>
          </a:ln>
        </p:spPr>
        <p:txBody>
          <a:bodyPr>
            <a:spAutoFit/>
          </a:bodyPr>
          <a:lstStyle/>
          <a:p>
            <a:pPr algn="ctr" eaLnBrk="0" hangingPunct="0">
              <a:spcBef>
                <a:spcPct val="50000"/>
              </a:spcBef>
            </a:pPr>
            <a:r>
              <a:rPr lang="en-US" sz="1600" b="1" dirty="0">
                <a:solidFill>
                  <a:srgbClr val="0000FF"/>
                </a:solidFill>
              </a:rPr>
              <a:t>N.M. </a:t>
            </a:r>
            <a:r>
              <a:rPr lang="en-US" sz="1600" b="1" dirty="0" err="1">
                <a:solidFill>
                  <a:srgbClr val="0000FF"/>
                </a:solidFill>
              </a:rPr>
              <a:t>Organiser</a:t>
            </a:r>
            <a:r>
              <a:rPr lang="en-US" sz="1600" b="1" dirty="0">
                <a:solidFill>
                  <a:srgbClr val="0000FF"/>
                </a:solidFill>
              </a:rPr>
              <a:t> </a:t>
            </a:r>
          </a:p>
        </p:txBody>
      </p:sp>
      <p:sp>
        <p:nvSpPr>
          <p:cNvPr id="6182" name="Text Box 17"/>
          <p:cNvSpPr txBox="1">
            <a:spLocks noChangeArrowheads="1"/>
          </p:cNvSpPr>
          <p:nvPr/>
        </p:nvSpPr>
        <p:spPr bwMode="auto">
          <a:xfrm>
            <a:off x="7543800" y="6019800"/>
            <a:ext cx="1600200" cy="338554"/>
          </a:xfrm>
          <a:prstGeom prst="rect">
            <a:avLst/>
          </a:prstGeom>
          <a:noFill/>
          <a:ln w="9525">
            <a:solidFill>
              <a:schemeClr val="tx1"/>
            </a:solidFill>
            <a:miter lim="800000"/>
            <a:headEnd/>
            <a:tailEnd/>
          </a:ln>
        </p:spPr>
        <p:txBody>
          <a:bodyPr wrap="square">
            <a:spAutoFit/>
          </a:bodyPr>
          <a:lstStyle/>
          <a:p>
            <a:pPr algn="ctr" eaLnBrk="0" hangingPunct="0">
              <a:spcBef>
                <a:spcPct val="50000"/>
              </a:spcBef>
            </a:pPr>
            <a:r>
              <a:rPr lang="en-US" sz="1600" b="1" dirty="0">
                <a:solidFill>
                  <a:srgbClr val="0000FF"/>
                </a:solidFill>
              </a:rPr>
              <a:t>Cook Assistant</a:t>
            </a:r>
          </a:p>
        </p:txBody>
      </p:sp>
      <p:sp>
        <p:nvSpPr>
          <p:cNvPr id="6183" name="Line 45"/>
          <p:cNvSpPr>
            <a:spLocks noChangeShapeType="1"/>
          </p:cNvSpPr>
          <p:nvPr/>
        </p:nvSpPr>
        <p:spPr bwMode="auto">
          <a:xfrm>
            <a:off x="8686800" y="5791200"/>
            <a:ext cx="0" cy="152400"/>
          </a:xfrm>
          <a:prstGeom prst="line">
            <a:avLst/>
          </a:prstGeom>
          <a:noFill/>
          <a:ln w="9525">
            <a:solidFill>
              <a:schemeClr val="tx1"/>
            </a:solidFill>
            <a:round/>
            <a:headEnd/>
            <a:tailEnd type="triangle" w="med" len="med"/>
          </a:ln>
        </p:spPr>
        <p:txBody>
          <a:bodyPr/>
          <a:lstStyle/>
          <a:p>
            <a:endParaRPr lang="en-US"/>
          </a:p>
        </p:txBody>
      </p:sp>
      <p:sp>
        <p:nvSpPr>
          <p:cNvPr id="6184" name="Line 45"/>
          <p:cNvSpPr>
            <a:spLocks noChangeShapeType="1"/>
          </p:cNvSpPr>
          <p:nvPr/>
        </p:nvSpPr>
        <p:spPr bwMode="auto">
          <a:xfrm>
            <a:off x="7162800" y="5791200"/>
            <a:ext cx="0" cy="152400"/>
          </a:xfrm>
          <a:prstGeom prst="line">
            <a:avLst/>
          </a:prstGeom>
          <a:noFill/>
          <a:ln w="9525">
            <a:solidFill>
              <a:schemeClr val="tx1"/>
            </a:solidFill>
            <a:round/>
            <a:headEnd/>
            <a:tailEnd type="triangle" w="med" len="med"/>
          </a:ln>
        </p:spPr>
        <p:txBody>
          <a:bodyPr/>
          <a:lstStyle/>
          <a:p>
            <a:endParaRPr lang="en-US"/>
          </a:p>
        </p:txBody>
      </p:sp>
      <p:sp>
        <p:nvSpPr>
          <p:cNvPr id="6185" name="Text Box 24"/>
          <p:cNvSpPr txBox="1">
            <a:spLocks noChangeArrowheads="1"/>
          </p:cNvSpPr>
          <p:nvPr/>
        </p:nvSpPr>
        <p:spPr bwMode="auto">
          <a:xfrm>
            <a:off x="1981200" y="0"/>
            <a:ext cx="5257800" cy="338554"/>
          </a:xfrm>
          <a:prstGeom prst="rect">
            <a:avLst/>
          </a:prstGeom>
          <a:noFill/>
          <a:ln w="9525">
            <a:solidFill>
              <a:schemeClr val="tx1"/>
            </a:solidFill>
            <a:miter lim="800000"/>
            <a:headEnd/>
            <a:tailEnd/>
          </a:ln>
        </p:spPr>
        <p:txBody>
          <a:bodyPr wrap="square">
            <a:spAutoFit/>
          </a:bodyPr>
          <a:lstStyle/>
          <a:p>
            <a:pPr algn="ctr" eaLnBrk="0" hangingPunct="0">
              <a:spcBef>
                <a:spcPct val="50000"/>
              </a:spcBef>
            </a:pPr>
            <a:r>
              <a:rPr lang="en-US" sz="1600" b="1" dirty="0" err="1">
                <a:solidFill>
                  <a:srgbClr val="C00000"/>
                </a:solidFill>
              </a:rPr>
              <a:t>Organisation</a:t>
            </a:r>
            <a:r>
              <a:rPr lang="en-US" sz="1600" b="1" dirty="0">
                <a:solidFill>
                  <a:srgbClr val="C00000"/>
                </a:solidFill>
              </a:rPr>
              <a:t> Chart</a:t>
            </a:r>
          </a:p>
        </p:txBody>
      </p:sp>
      <p:sp>
        <p:nvSpPr>
          <p:cNvPr id="42" name="Slide Number Placeholder 41"/>
          <p:cNvSpPr>
            <a:spLocks noGrp="1"/>
          </p:cNvSpPr>
          <p:nvPr>
            <p:ph type="sldNum" sz="quarter" idx="12"/>
          </p:nvPr>
        </p:nvSpPr>
        <p:spPr/>
        <p:txBody>
          <a:bodyPr/>
          <a:lstStyle/>
          <a:p>
            <a:fld id="{B6F15528-21DE-4FAA-801E-634DDDAF4B2B}" type="slidenum">
              <a:rPr lang="en-US" smtClean="0"/>
              <a:pPr/>
              <a:t>5</a:t>
            </a:fld>
            <a:endParaRPr lang="en-US"/>
          </a:p>
        </p:txBody>
      </p:sp>
    </p:spTree>
  </p:cSld>
  <p:clrMapOvr>
    <a:masterClrMapping/>
  </p:clrMapOvr>
  <p:transition advClick="0" advTm="200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ctrTitle"/>
          </p:nvPr>
        </p:nvSpPr>
        <p:spPr>
          <a:xfrm>
            <a:off x="2286000" y="304800"/>
            <a:ext cx="5105400" cy="304800"/>
          </a:xfrm>
          <a:ln>
            <a:solidFill>
              <a:schemeClr val="bg1"/>
            </a:solidFill>
          </a:ln>
        </p:spPr>
        <p:txBody>
          <a:bodyPr>
            <a:noAutofit/>
          </a:bodyPr>
          <a:lstStyle/>
          <a:p>
            <a:pPr eaLnBrk="1" hangingPunct="1"/>
            <a:r>
              <a:rPr lang="en-US" sz="3200" b="1" dirty="0" smtClean="0">
                <a:solidFill>
                  <a:srgbClr val="C00000"/>
                </a:solidFill>
                <a:latin typeface="+mn-lt"/>
                <a:cs typeface="Arial" charset="0"/>
              </a:rPr>
              <a:t>Best Practices</a:t>
            </a:r>
          </a:p>
        </p:txBody>
      </p:sp>
      <p:sp>
        <p:nvSpPr>
          <p:cNvPr id="4" name="Slide Number Placeholder 3"/>
          <p:cNvSpPr>
            <a:spLocks noGrp="1"/>
          </p:cNvSpPr>
          <p:nvPr>
            <p:ph type="sldNum" sz="quarter" idx="12"/>
          </p:nvPr>
        </p:nvSpPr>
        <p:spPr>
          <a:xfrm>
            <a:off x="6934200" y="6356350"/>
            <a:ext cx="2133600" cy="365125"/>
          </a:xfrm>
        </p:spPr>
        <p:txBody>
          <a:bodyPr/>
          <a:lstStyle/>
          <a:p>
            <a:pPr>
              <a:defRPr/>
            </a:pPr>
            <a:fld id="{E202EE00-3D1C-48BF-B4E1-6F83E97356F3}" type="slidenum">
              <a:rPr lang="en-US"/>
              <a:pPr>
                <a:defRPr/>
              </a:pPr>
              <a:t>6</a:t>
            </a:fld>
            <a:endParaRPr lang="en-US"/>
          </a:p>
        </p:txBody>
      </p:sp>
      <p:graphicFrame>
        <p:nvGraphicFramePr>
          <p:cNvPr id="7" name="Group 27"/>
          <p:cNvGraphicFramePr>
            <a:graphicFrameLocks/>
          </p:cNvGraphicFramePr>
          <p:nvPr/>
        </p:nvGraphicFramePr>
        <p:xfrm>
          <a:off x="685800" y="1600200"/>
          <a:ext cx="8001000" cy="4267200"/>
        </p:xfrm>
        <a:graphic>
          <a:graphicData uri="http://schemas.openxmlformats.org/drawingml/2006/table">
            <a:tbl>
              <a:tblPr/>
              <a:tblGrid>
                <a:gridCol w="1663574"/>
                <a:gridCol w="3137026"/>
                <a:gridCol w="3200400"/>
              </a:tblGrid>
              <a:tr h="65213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C00000"/>
                          </a:solidFill>
                          <a:effectLst/>
                          <a:latin typeface="+mn-lt"/>
                        </a:rPr>
                        <a:t>Days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800" b="1" i="0" u="none" strike="noStrike" cap="none" normalizeH="0" baseline="0" dirty="0" smtClean="0">
                          <a:ln>
                            <a:noFill/>
                          </a:ln>
                          <a:solidFill>
                            <a:srgbClr val="C00000"/>
                          </a:solidFill>
                          <a:effectLst/>
                          <a:latin typeface="+mn-lt"/>
                        </a:rPr>
                        <a:t>1</a:t>
                      </a:r>
                      <a:r>
                        <a:rPr kumimoji="0" lang="en-US" sz="1800" b="1" i="0" u="none" strike="noStrike" cap="none" normalizeH="0" baseline="30000" dirty="0" smtClean="0">
                          <a:ln>
                            <a:noFill/>
                          </a:ln>
                          <a:solidFill>
                            <a:srgbClr val="C00000"/>
                          </a:solidFill>
                          <a:effectLst/>
                          <a:latin typeface="+mn-lt"/>
                        </a:rPr>
                        <a:t>st</a:t>
                      </a:r>
                      <a:r>
                        <a:rPr kumimoji="0" lang="en-US" sz="1800" b="1" i="0" u="none" strike="noStrike" cap="none" normalizeH="0" baseline="0" dirty="0" smtClean="0">
                          <a:ln>
                            <a:noFill/>
                          </a:ln>
                          <a:solidFill>
                            <a:srgbClr val="C00000"/>
                          </a:solidFill>
                          <a:effectLst/>
                          <a:latin typeface="+mn-lt"/>
                        </a:rPr>
                        <a:t> and 3</a:t>
                      </a:r>
                      <a:r>
                        <a:rPr kumimoji="0" lang="en-US" sz="1800" b="1" i="0" u="none" strike="noStrike" cap="none" normalizeH="0" baseline="30000" dirty="0" smtClean="0">
                          <a:ln>
                            <a:noFill/>
                          </a:ln>
                          <a:solidFill>
                            <a:srgbClr val="C00000"/>
                          </a:solidFill>
                          <a:effectLst/>
                          <a:latin typeface="+mn-lt"/>
                        </a:rPr>
                        <a:t>rd</a:t>
                      </a:r>
                      <a:r>
                        <a:rPr kumimoji="0" lang="en-US" sz="1800" b="1" i="0" u="none" strike="noStrike" cap="none" normalizeH="0" baseline="0" dirty="0" smtClean="0">
                          <a:ln>
                            <a:noFill/>
                          </a:ln>
                          <a:solidFill>
                            <a:srgbClr val="C00000"/>
                          </a:solidFill>
                          <a:effectLst/>
                          <a:latin typeface="+mn-lt"/>
                        </a:rPr>
                        <a:t> wee Menu</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800" b="1" i="0" u="none" strike="noStrike" cap="none" normalizeH="0" baseline="0" dirty="0" smtClean="0">
                          <a:ln>
                            <a:noFill/>
                          </a:ln>
                          <a:solidFill>
                            <a:srgbClr val="C00000"/>
                          </a:solidFill>
                          <a:effectLst/>
                          <a:latin typeface="+mn-lt"/>
                        </a:rPr>
                        <a:t>2</a:t>
                      </a:r>
                      <a:r>
                        <a:rPr kumimoji="0" lang="en-US" sz="1800" b="1" i="0" u="none" strike="noStrike" cap="none" normalizeH="0" baseline="30000" dirty="0" smtClean="0">
                          <a:ln>
                            <a:noFill/>
                          </a:ln>
                          <a:solidFill>
                            <a:srgbClr val="C00000"/>
                          </a:solidFill>
                          <a:effectLst/>
                          <a:latin typeface="+mn-lt"/>
                        </a:rPr>
                        <a:t>nd</a:t>
                      </a:r>
                      <a:r>
                        <a:rPr kumimoji="0" lang="en-US" sz="1800" b="1" i="0" u="none" strike="noStrike" cap="none" normalizeH="0" baseline="0" dirty="0" smtClean="0">
                          <a:ln>
                            <a:noFill/>
                          </a:ln>
                          <a:solidFill>
                            <a:srgbClr val="C00000"/>
                          </a:solidFill>
                          <a:effectLst/>
                          <a:latin typeface="+mn-lt"/>
                        </a:rPr>
                        <a:t>  and 4</a:t>
                      </a:r>
                      <a:r>
                        <a:rPr kumimoji="0" lang="en-US" sz="1800" b="1" i="0" u="none" strike="noStrike" cap="none" normalizeH="0" baseline="30000" dirty="0" smtClean="0">
                          <a:ln>
                            <a:noFill/>
                          </a:ln>
                          <a:solidFill>
                            <a:srgbClr val="C00000"/>
                          </a:solidFill>
                          <a:effectLst/>
                          <a:latin typeface="+mn-lt"/>
                        </a:rPr>
                        <a:t>th</a:t>
                      </a:r>
                      <a:r>
                        <a:rPr kumimoji="0" lang="en-US" sz="1800" b="1" i="0" u="none" strike="noStrike" cap="none" normalizeH="0" baseline="0" dirty="0" smtClean="0">
                          <a:ln>
                            <a:noFill/>
                          </a:ln>
                          <a:solidFill>
                            <a:srgbClr val="C00000"/>
                          </a:solidFill>
                          <a:effectLst/>
                          <a:latin typeface="+mn-lt"/>
                        </a:rPr>
                        <a:t>  week Menu</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326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C00000"/>
                          </a:solidFill>
                          <a:effectLst/>
                          <a:latin typeface="+mn-lt"/>
                        </a:rPr>
                        <a:t>Monday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0000FF"/>
                          </a:solidFill>
                          <a:effectLst/>
                          <a:latin typeface="+mn-lt"/>
                        </a:rPr>
                        <a:t>Vegetable </a:t>
                      </a:r>
                      <a:r>
                        <a:rPr kumimoji="0" lang="en-US" sz="1800" b="0" i="0" u="none" strike="noStrike" cap="none" normalizeH="0" baseline="0" dirty="0" err="1" smtClean="0">
                          <a:ln>
                            <a:noFill/>
                          </a:ln>
                          <a:solidFill>
                            <a:srgbClr val="0000FF"/>
                          </a:solidFill>
                          <a:effectLst/>
                          <a:latin typeface="+mn-lt"/>
                        </a:rPr>
                        <a:t>Briyani</a:t>
                      </a:r>
                      <a:r>
                        <a:rPr kumimoji="0" lang="en-US" sz="1800" b="0" i="0" u="none" strike="noStrike" cap="none" normalizeH="0" baseline="0" dirty="0" smtClean="0">
                          <a:ln>
                            <a:noFill/>
                          </a:ln>
                          <a:solidFill>
                            <a:srgbClr val="0000FF"/>
                          </a:solidFill>
                          <a:effectLst/>
                          <a:latin typeface="+mn-lt"/>
                        </a:rPr>
                        <a:t> + Pepper Egg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b="0" dirty="0" err="1" smtClean="0">
                          <a:solidFill>
                            <a:srgbClr val="0000FF"/>
                          </a:solidFill>
                          <a:latin typeface="+mn-lt"/>
                          <a:cs typeface="Arial" pitchFamily="34" charset="0"/>
                        </a:rPr>
                        <a:t>Sambar</a:t>
                      </a:r>
                      <a:r>
                        <a:rPr lang="en-US" b="0" dirty="0" smtClean="0">
                          <a:solidFill>
                            <a:srgbClr val="0000FF"/>
                          </a:solidFill>
                          <a:latin typeface="+mn-lt"/>
                          <a:cs typeface="Arial" pitchFamily="34" charset="0"/>
                        </a:rPr>
                        <a:t> </a:t>
                      </a:r>
                      <a:r>
                        <a:rPr lang="en-US" b="0" dirty="0" err="1" smtClean="0">
                          <a:solidFill>
                            <a:srgbClr val="0000FF"/>
                          </a:solidFill>
                          <a:latin typeface="+mn-lt"/>
                          <a:cs typeface="Arial" pitchFamily="34" charset="0"/>
                        </a:rPr>
                        <a:t>Sadham</a:t>
                      </a:r>
                      <a:r>
                        <a:rPr lang="en-US" b="0" dirty="0" smtClean="0">
                          <a:solidFill>
                            <a:srgbClr val="0000FF"/>
                          </a:solidFill>
                          <a:latin typeface="+mn-lt"/>
                          <a:cs typeface="Arial" pitchFamily="34" charset="0"/>
                        </a:rPr>
                        <a:t> (</a:t>
                      </a:r>
                      <a:r>
                        <a:rPr lang="en-US" b="0" dirty="0" err="1" smtClean="0">
                          <a:solidFill>
                            <a:srgbClr val="0000FF"/>
                          </a:solidFill>
                          <a:latin typeface="+mn-lt"/>
                          <a:cs typeface="Arial" pitchFamily="34" charset="0"/>
                        </a:rPr>
                        <a:t>Bisibalabath</a:t>
                      </a:r>
                      <a:r>
                        <a:rPr lang="en-US" b="0" dirty="0" smtClean="0">
                          <a:solidFill>
                            <a:srgbClr val="0000FF"/>
                          </a:solidFill>
                          <a:latin typeface="+mn-lt"/>
                          <a:cs typeface="Arial" pitchFamily="34" charset="0"/>
                        </a:rPr>
                        <a:t>)</a:t>
                      </a:r>
                      <a:r>
                        <a:rPr lang="en-US" b="0" baseline="0" dirty="0" smtClean="0">
                          <a:solidFill>
                            <a:srgbClr val="0000FF"/>
                          </a:solidFill>
                          <a:latin typeface="+mn-lt"/>
                          <a:cs typeface="Arial" pitchFamily="34" charset="0"/>
                        </a:rPr>
                        <a:t> + Onion Tomato </a:t>
                      </a:r>
                      <a:r>
                        <a:rPr lang="en-US" b="0" baseline="0" dirty="0" err="1" smtClean="0">
                          <a:solidFill>
                            <a:srgbClr val="0000FF"/>
                          </a:solidFill>
                          <a:latin typeface="+mn-lt"/>
                          <a:cs typeface="Arial" pitchFamily="34" charset="0"/>
                        </a:rPr>
                        <a:t>Masala</a:t>
                      </a:r>
                      <a:r>
                        <a:rPr lang="en-US" b="0" baseline="0" dirty="0" smtClean="0">
                          <a:solidFill>
                            <a:srgbClr val="0000FF"/>
                          </a:solidFill>
                          <a:latin typeface="+mn-lt"/>
                          <a:cs typeface="Arial" pitchFamily="34" charset="0"/>
                        </a:rPr>
                        <a:t> Egg</a:t>
                      </a:r>
                      <a:endParaRPr lang="en-US" b="0" dirty="0">
                        <a:solidFill>
                          <a:srgbClr val="0000FF"/>
                        </a:solidFill>
                        <a:latin typeface="+mn-lt"/>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62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C00000"/>
                          </a:solidFill>
                          <a:effectLst/>
                          <a:latin typeface="+mn-lt"/>
                        </a:rPr>
                        <a:t>Tuesday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0000FF"/>
                          </a:solidFill>
                          <a:effectLst/>
                          <a:latin typeface="+mn-lt"/>
                        </a:rPr>
                        <a:t>Black gram </a:t>
                      </a:r>
                      <a:r>
                        <a:rPr kumimoji="0" lang="en-US" sz="1800" b="0" i="0" u="none" strike="noStrike" cap="none" normalizeH="0" baseline="0" dirty="0" err="1" smtClean="0">
                          <a:ln>
                            <a:noFill/>
                          </a:ln>
                          <a:solidFill>
                            <a:srgbClr val="0000FF"/>
                          </a:solidFill>
                          <a:effectLst/>
                          <a:latin typeface="+mn-lt"/>
                        </a:rPr>
                        <a:t>pulav</a:t>
                      </a:r>
                      <a:r>
                        <a:rPr kumimoji="0" lang="en-US" sz="1800" b="0" i="0" u="none" strike="noStrike" cap="none" normalizeH="0" baseline="0" dirty="0" smtClean="0">
                          <a:ln>
                            <a:noFill/>
                          </a:ln>
                          <a:solidFill>
                            <a:srgbClr val="0000FF"/>
                          </a:solidFill>
                          <a:effectLst/>
                          <a:latin typeface="+mn-lt"/>
                        </a:rPr>
                        <a:t> + Tomato </a:t>
                      </a:r>
                      <a:r>
                        <a:rPr kumimoji="0" lang="en-US" sz="1800" b="0" i="0" u="none" strike="noStrike" cap="none" normalizeH="0" baseline="0" dirty="0" err="1" smtClean="0">
                          <a:ln>
                            <a:noFill/>
                          </a:ln>
                          <a:solidFill>
                            <a:srgbClr val="0000FF"/>
                          </a:solidFill>
                          <a:effectLst/>
                          <a:latin typeface="+mn-lt"/>
                        </a:rPr>
                        <a:t>Masala</a:t>
                      </a:r>
                      <a:r>
                        <a:rPr kumimoji="0" lang="en-US" sz="1800" b="0" i="0" u="none" strike="noStrike" cap="none" normalizeH="0" baseline="0" dirty="0" smtClean="0">
                          <a:ln>
                            <a:noFill/>
                          </a:ln>
                          <a:solidFill>
                            <a:srgbClr val="0000FF"/>
                          </a:solidFill>
                          <a:effectLst/>
                          <a:latin typeface="+mn-lt"/>
                        </a:rPr>
                        <a:t> Egg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b="0" dirty="0" smtClean="0">
                          <a:solidFill>
                            <a:srgbClr val="0000FF"/>
                          </a:solidFill>
                          <a:latin typeface="+mn-lt"/>
                          <a:cs typeface="Arial" pitchFamily="34" charset="0"/>
                        </a:rPr>
                        <a:t>Mixed Meal Maker &amp; Vegetables Rice + Pepper Egg</a:t>
                      </a:r>
                      <a:endParaRPr lang="en-US" b="0" dirty="0">
                        <a:solidFill>
                          <a:srgbClr val="0000FF"/>
                        </a:solidFill>
                        <a:latin typeface="+mn-lt"/>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2518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C00000"/>
                          </a:solidFill>
                          <a:effectLst/>
                          <a:latin typeface="+mn-lt"/>
                        </a:rPr>
                        <a:t>Wednesday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0000FF"/>
                          </a:solidFill>
                          <a:effectLst/>
                          <a:latin typeface="+mn-lt"/>
                        </a:rPr>
                        <a:t>Tomato Rice + Pepper Egg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b="0" dirty="0" smtClean="0">
                          <a:solidFill>
                            <a:srgbClr val="0000FF"/>
                          </a:solidFill>
                          <a:latin typeface="+mn-lt"/>
                          <a:cs typeface="Arial" pitchFamily="34" charset="0"/>
                        </a:rPr>
                        <a:t>Tamarind</a:t>
                      </a:r>
                      <a:r>
                        <a:rPr lang="en-US" b="0" baseline="0" dirty="0" smtClean="0">
                          <a:solidFill>
                            <a:srgbClr val="0000FF"/>
                          </a:solidFill>
                          <a:latin typeface="+mn-lt"/>
                          <a:cs typeface="Arial" pitchFamily="34" charset="0"/>
                        </a:rPr>
                        <a:t> Rice + Tomato  </a:t>
                      </a:r>
                      <a:r>
                        <a:rPr lang="en-US" b="0" baseline="0" dirty="0" err="1" smtClean="0">
                          <a:solidFill>
                            <a:srgbClr val="0000FF"/>
                          </a:solidFill>
                          <a:latin typeface="+mn-lt"/>
                          <a:cs typeface="Arial" pitchFamily="34" charset="0"/>
                        </a:rPr>
                        <a:t>Masala</a:t>
                      </a:r>
                      <a:r>
                        <a:rPr lang="en-US" b="0" baseline="0" dirty="0" smtClean="0">
                          <a:solidFill>
                            <a:srgbClr val="0000FF"/>
                          </a:solidFill>
                          <a:latin typeface="+mn-lt"/>
                          <a:cs typeface="Arial" pitchFamily="34" charset="0"/>
                        </a:rPr>
                        <a:t> Egg</a:t>
                      </a:r>
                      <a:endParaRPr lang="en-US" b="0" dirty="0">
                        <a:solidFill>
                          <a:srgbClr val="0000FF"/>
                        </a:solidFill>
                        <a:latin typeface="+mn-lt"/>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532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C00000"/>
                          </a:solidFill>
                          <a:effectLst/>
                          <a:latin typeface="+mn-lt"/>
                        </a:rPr>
                        <a:t>Thursday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0000FF"/>
                          </a:solidFill>
                          <a:effectLst/>
                          <a:latin typeface="+mn-lt"/>
                        </a:rPr>
                        <a:t>Rice + </a:t>
                      </a:r>
                      <a:r>
                        <a:rPr kumimoji="0" lang="en-US" sz="1800" b="0" i="0" u="none" strike="noStrike" cap="none" normalizeH="0" baseline="0" dirty="0" err="1" smtClean="0">
                          <a:ln>
                            <a:noFill/>
                          </a:ln>
                          <a:solidFill>
                            <a:srgbClr val="0000FF"/>
                          </a:solidFill>
                          <a:effectLst/>
                          <a:latin typeface="+mn-lt"/>
                        </a:rPr>
                        <a:t>Sambar+Boiled</a:t>
                      </a:r>
                      <a:r>
                        <a:rPr kumimoji="0" lang="en-US" sz="1800" b="0" i="0" u="none" strike="noStrike" cap="none" normalizeH="0" baseline="0" dirty="0" smtClean="0">
                          <a:ln>
                            <a:noFill/>
                          </a:ln>
                          <a:solidFill>
                            <a:srgbClr val="0000FF"/>
                          </a:solidFill>
                          <a:effectLst/>
                          <a:latin typeface="+mn-lt"/>
                        </a:rPr>
                        <a:t> Egg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b="0" dirty="0" smtClean="0">
                          <a:solidFill>
                            <a:srgbClr val="0000FF"/>
                          </a:solidFill>
                          <a:latin typeface="+mn-lt"/>
                          <a:cs typeface="Arial" pitchFamily="34" charset="0"/>
                        </a:rPr>
                        <a:t>Lemon Rice + </a:t>
                      </a:r>
                      <a:r>
                        <a:rPr lang="en-US" b="0" dirty="0" err="1" smtClean="0">
                          <a:solidFill>
                            <a:srgbClr val="0000FF"/>
                          </a:solidFill>
                          <a:latin typeface="+mn-lt"/>
                          <a:cs typeface="Arial" pitchFamily="34" charset="0"/>
                        </a:rPr>
                        <a:t>Sundal</a:t>
                      </a:r>
                      <a:r>
                        <a:rPr lang="en-US" b="0" dirty="0" smtClean="0">
                          <a:solidFill>
                            <a:srgbClr val="0000FF"/>
                          </a:solidFill>
                          <a:latin typeface="+mn-lt"/>
                          <a:cs typeface="Arial" pitchFamily="34" charset="0"/>
                        </a:rPr>
                        <a:t> + Tomato</a:t>
                      </a:r>
                      <a:r>
                        <a:rPr lang="en-US" b="0" baseline="0" dirty="0" smtClean="0">
                          <a:solidFill>
                            <a:srgbClr val="0000FF"/>
                          </a:solidFill>
                          <a:latin typeface="+mn-lt"/>
                          <a:cs typeface="Arial" pitchFamily="34" charset="0"/>
                        </a:rPr>
                        <a:t> Egg</a:t>
                      </a:r>
                      <a:endParaRPr lang="en-US" b="0" dirty="0">
                        <a:solidFill>
                          <a:srgbClr val="0000FF"/>
                        </a:solidFill>
                        <a:latin typeface="+mn-lt"/>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14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C00000"/>
                          </a:solidFill>
                          <a:effectLst/>
                          <a:latin typeface="+mn-lt"/>
                        </a:rPr>
                        <a:t>Friday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0000FF"/>
                          </a:solidFill>
                          <a:effectLst/>
                          <a:latin typeface="+mn-lt"/>
                        </a:rPr>
                        <a:t>Curry Leaf Rice / </a:t>
                      </a:r>
                      <a:r>
                        <a:rPr kumimoji="0" lang="en-US" sz="1800" b="0" i="0" u="none" strike="noStrike" cap="none" normalizeH="0" baseline="0" dirty="0" err="1" smtClean="0">
                          <a:ln>
                            <a:noFill/>
                          </a:ln>
                          <a:solidFill>
                            <a:srgbClr val="0000FF"/>
                          </a:solidFill>
                          <a:effectLst/>
                          <a:latin typeface="+mn-lt"/>
                        </a:rPr>
                        <a:t>Keerai</a:t>
                      </a:r>
                      <a:r>
                        <a:rPr kumimoji="0" lang="en-US" sz="1800" b="0" i="0" u="none" strike="noStrike" cap="none" normalizeH="0" baseline="0" dirty="0" smtClean="0">
                          <a:ln>
                            <a:noFill/>
                          </a:ln>
                          <a:solidFill>
                            <a:srgbClr val="0000FF"/>
                          </a:solidFill>
                          <a:effectLst/>
                          <a:latin typeface="+mn-lt"/>
                        </a:rPr>
                        <a:t> </a:t>
                      </a:r>
                      <a:r>
                        <a:rPr kumimoji="0" lang="en-US" sz="1800" b="0" i="0" u="none" strike="noStrike" cap="none" normalizeH="0" baseline="0" dirty="0" err="1" smtClean="0">
                          <a:ln>
                            <a:noFill/>
                          </a:ln>
                          <a:solidFill>
                            <a:srgbClr val="0000FF"/>
                          </a:solidFill>
                          <a:effectLst/>
                          <a:latin typeface="+mn-lt"/>
                        </a:rPr>
                        <a:t>Sadham</a:t>
                      </a:r>
                      <a:r>
                        <a:rPr kumimoji="0" lang="en-US" sz="1800" b="0" i="0" u="none" strike="noStrike" cap="none" normalizeH="0" baseline="0" dirty="0" smtClean="0">
                          <a:ln>
                            <a:noFill/>
                          </a:ln>
                          <a:solidFill>
                            <a:srgbClr val="0000FF"/>
                          </a:solidFill>
                          <a:effectLst/>
                          <a:latin typeface="+mn-lt"/>
                        </a:rPr>
                        <a:t> + </a:t>
                      </a:r>
                      <a:r>
                        <a:rPr kumimoji="0" lang="en-US" sz="1800" b="0" i="0" u="none" strike="noStrike" cap="none" normalizeH="0" baseline="0" dirty="0" err="1" smtClean="0">
                          <a:ln>
                            <a:noFill/>
                          </a:ln>
                          <a:solidFill>
                            <a:srgbClr val="0000FF"/>
                          </a:solidFill>
                          <a:effectLst/>
                          <a:latin typeface="+mn-lt"/>
                        </a:rPr>
                        <a:t>Masala</a:t>
                      </a:r>
                      <a:r>
                        <a:rPr kumimoji="0" lang="en-US" sz="1800" b="0" i="0" u="none" strike="noStrike" cap="none" normalizeH="0" baseline="0" dirty="0" smtClean="0">
                          <a:ln>
                            <a:noFill/>
                          </a:ln>
                          <a:solidFill>
                            <a:srgbClr val="0000FF"/>
                          </a:solidFill>
                          <a:effectLst/>
                          <a:latin typeface="+mn-lt"/>
                        </a:rPr>
                        <a:t> Egg &amp; Chilly Fried Potato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b="0" dirty="0" smtClean="0">
                          <a:solidFill>
                            <a:srgbClr val="0000FF"/>
                          </a:solidFill>
                          <a:latin typeface="+mn-lt"/>
                          <a:cs typeface="Arial" pitchFamily="34" charset="0"/>
                        </a:rPr>
                        <a:t>Rice + </a:t>
                      </a:r>
                      <a:r>
                        <a:rPr lang="en-US" b="0" dirty="0" err="1" smtClean="0">
                          <a:solidFill>
                            <a:srgbClr val="0000FF"/>
                          </a:solidFill>
                          <a:latin typeface="+mn-lt"/>
                          <a:cs typeface="Arial" pitchFamily="34" charset="0"/>
                        </a:rPr>
                        <a:t>Sambar</a:t>
                      </a:r>
                      <a:r>
                        <a:rPr lang="en-US" b="0" dirty="0" smtClean="0">
                          <a:solidFill>
                            <a:srgbClr val="0000FF"/>
                          </a:solidFill>
                          <a:latin typeface="+mn-lt"/>
                          <a:cs typeface="Arial" pitchFamily="34" charset="0"/>
                        </a:rPr>
                        <a:t> + Boiled Egg and Fried Potato</a:t>
                      </a:r>
                      <a:endParaRPr lang="en-US" b="0" dirty="0">
                        <a:solidFill>
                          <a:srgbClr val="0000FF"/>
                        </a:solidFill>
                        <a:latin typeface="+mn-lt"/>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 name="TextBox 4"/>
          <p:cNvSpPr txBox="1"/>
          <p:nvPr/>
        </p:nvSpPr>
        <p:spPr>
          <a:xfrm>
            <a:off x="914400" y="990600"/>
            <a:ext cx="2286000" cy="523220"/>
          </a:xfrm>
          <a:prstGeom prst="rect">
            <a:avLst/>
          </a:prstGeom>
          <a:noFill/>
        </p:spPr>
        <p:txBody>
          <a:bodyPr wrap="square" rtlCol="0">
            <a:spAutoFit/>
          </a:bodyPr>
          <a:lstStyle/>
          <a:p>
            <a:pPr algn="ctr"/>
            <a:r>
              <a:rPr lang="en-US" sz="2800" b="1" dirty="0" smtClean="0">
                <a:solidFill>
                  <a:srgbClr val="C00000"/>
                </a:solidFill>
                <a:cs typeface="Arial" charset="0"/>
              </a:rPr>
              <a:t>Menu details</a:t>
            </a:r>
            <a:endParaRPr lang="en-US" sz="28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7</a:t>
            </a:fld>
            <a:endParaRPr lang="en-US"/>
          </a:p>
        </p:txBody>
      </p:sp>
      <p:pic>
        <p:nvPicPr>
          <p:cNvPr id="3" name="Picture 4"/>
          <p:cNvPicPr>
            <a:picLocks noChangeAspect="1" noChangeArrowheads="1"/>
          </p:cNvPicPr>
          <p:nvPr/>
        </p:nvPicPr>
        <p:blipFill>
          <a:blip r:embed="rId2"/>
          <a:srcRect/>
          <a:stretch>
            <a:fillRect/>
          </a:stretch>
        </p:blipFill>
        <p:spPr bwMode="auto">
          <a:xfrm>
            <a:off x="838200" y="762000"/>
            <a:ext cx="7772400" cy="5638800"/>
          </a:xfrm>
          <a:prstGeom prst="rect">
            <a:avLst/>
          </a:prstGeom>
          <a:noFill/>
          <a:ln w="9525">
            <a:solidFill>
              <a:schemeClr val="tx1"/>
            </a:solid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838200" y="533400"/>
            <a:ext cx="7620000" cy="914400"/>
          </a:xfrm>
          <a:ln>
            <a:solidFill>
              <a:schemeClr val="tx1"/>
            </a:solidFill>
          </a:ln>
        </p:spPr>
        <p:txBody>
          <a:bodyPr/>
          <a:lstStyle/>
          <a:p>
            <a:pPr eaLnBrk="1" hangingPunct="1"/>
            <a:r>
              <a:rPr lang="en-US" sz="2400" b="1" dirty="0" smtClean="0">
                <a:solidFill>
                  <a:srgbClr val="990033"/>
                </a:solidFill>
                <a:latin typeface="Arial" charset="0"/>
                <a:cs typeface="Arial" charset="0"/>
              </a:rPr>
              <a:t>Nutrition Provided to the  children under                Mid Day Meals</a:t>
            </a:r>
          </a:p>
        </p:txBody>
      </p:sp>
      <p:graphicFrame>
        <p:nvGraphicFramePr>
          <p:cNvPr id="6" name="Table 5"/>
          <p:cNvGraphicFramePr>
            <a:graphicFrameLocks noGrp="1"/>
          </p:cNvGraphicFramePr>
          <p:nvPr/>
        </p:nvGraphicFramePr>
        <p:xfrm>
          <a:off x="990600" y="1981200"/>
          <a:ext cx="7391400" cy="2957089"/>
        </p:xfrm>
        <a:graphic>
          <a:graphicData uri="http://schemas.openxmlformats.org/drawingml/2006/table">
            <a:tbl>
              <a:tblPr firstRow="1" bandRow="1">
                <a:tableStyleId>{5C22544A-7EE6-4342-B048-85BDC9FD1C3A}</a:tableStyleId>
              </a:tblPr>
              <a:tblGrid>
                <a:gridCol w="838200"/>
                <a:gridCol w="1600200"/>
                <a:gridCol w="1219200"/>
                <a:gridCol w="1219200"/>
                <a:gridCol w="1143000"/>
                <a:gridCol w="1371600"/>
              </a:tblGrid>
              <a:tr h="441695">
                <a:tc rowSpan="2">
                  <a:txBody>
                    <a:bodyPr/>
                    <a:lstStyle/>
                    <a:p>
                      <a:pPr algn="ctr"/>
                      <a:endParaRPr lang="en-US" sz="2000" dirty="0" smtClean="0">
                        <a:solidFill>
                          <a:srgbClr val="0808C4"/>
                        </a:solidFill>
                        <a:latin typeface="Arial" pitchFamily="34" charset="0"/>
                        <a:cs typeface="Arial" pitchFamily="34" charset="0"/>
                      </a:endParaRPr>
                    </a:p>
                    <a:p>
                      <a:pPr algn="ctr"/>
                      <a:r>
                        <a:rPr lang="en-US" sz="2000" dirty="0" smtClean="0">
                          <a:solidFill>
                            <a:srgbClr val="0808C4"/>
                          </a:solidFill>
                          <a:latin typeface="Arial" pitchFamily="34" charset="0"/>
                          <a:cs typeface="Arial" pitchFamily="34" charset="0"/>
                        </a:rPr>
                        <a:t>S. No</a:t>
                      </a:r>
                      <a:endParaRPr lang="en-US" sz="2000" dirty="0">
                        <a:solidFill>
                          <a:srgbClr val="0808C4"/>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a:endParaRPr lang="en-US" sz="2000" dirty="0" smtClean="0">
                        <a:solidFill>
                          <a:srgbClr val="0808C4"/>
                        </a:solidFill>
                        <a:latin typeface="Arial" pitchFamily="34" charset="0"/>
                        <a:cs typeface="Arial" pitchFamily="34" charset="0"/>
                      </a:endParaRPr>
                    </a:p>
                    <a:p>
                      <a:pPr algn="ctr"/>
                      <a:r>
                        <a:rPr lang="en-US" sz="2000" dirty="0" smtClean="0">
                          <a:solidFill>
                            <a:srgbClr val="0808C4"/>
                          </a:solidFill>
                          <a:latin typeface="Arial" pitchFamily="34" charset="0"/>
                          <a:cs typeface="Arial" pitchFamily="34" charset="0"/>
                        </a:rPr>
                        <a:t>Stage</a:t>
                      </a:r>
                      <a:endParaRPr lang="en-US" sz="2000" dirty="0">
                        <a:solidFill>
                          <a:srgbClr val="0808C4"/>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r>
                        <a:rPr lang="en-US" sz="2000" dirty="0" smtClean="0">
                          <a:solidFill>
                            <a:srgbClr val="0808C4"/>
                          </a:solidFill>
                          <a:latin typeface="Arial" pitchFamily="34" charset="0"/>
                          <a:cs typeface="Arial" pitchFamily="34" charset="0"/>
                        </a:rPr>
                        <a:t>GOI Norms</a:t>
                      </a:r>
                      <a:endParaRPr lang="en-US" sz="2000" dirty="0">
                        <a:solidFill>
                          <a:srgbClr val="0808C4"/>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p>
                  </a:txBody>
                  <a:tcPr/>
                </a:tc>
                <a:tc gridSpan="2">
                  <a:txBody>
                    <a:bodyPr/>
                    <a:lstStyle/>
                    <a:p>
                      <a:pPr algn="ctr"/>
                      <a:r>
                        <a:rPr lang="en-US" sz="2000" dirty="0" smtClean="0">
                          <a:solidFill>
                            <a:srgbClr val="0808C4"/>
                          </a:solidFill>
                          <a:latin typeface="Arial" pitchFamily="34" charset="0"/>
                          <a:cs typeface="Arial" pitchFamily="34" charset="0"/>
                        </a:rPr>
                        <a:t>State Government Provision</a:t>
                      </a:r>
                      <a:endParaRPr lang="en-US" sz="2000" dirty="0">
                        <a:solidFill>
                          <a:srgbClr val="0808C4"/>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p>
                  </a:txBody>
                  <a:tcPr/>
                </a:tc>
              </a:tr>
              <a:tr h="762378">
                <a:tc vMerge="1">
                  <a:txBody>
                    <a:bodyPr/>
                    <a:lstStyle/>
                    <a:p>
                      <a:endParaRPr lang="en-US" dirty="0"/>
                    </a:p>
                  </a:txBody>
                  <a:tcPr/>
                </a:tc>
                <a:tc vMerge="1">
                  <a:txBody>
                    <a:bodyPr/>
                    <a:lstStyle/>
                    <a:p>
                      <a:endParaRPr lang="en-US" dirty="0"/>
                    </a:p>
                  </a:txBody>
                  <a:tcPr/>
                </a:tc>
                <a:tc>
                  <a:txBody>
                    <a:bodyPr/>
                    <a:lstStyle/>
                    <a:p>
                      <a:pPr algn="ctr"/>
                      <a:r>
                        <a:rPr lang="en-US" sz="2000" dirty="0" smtClean="0">
                          <a:solidFill>
                            <a:srgbClr val="0808C4"/>
                          </a:solidFill>
                          <a:latin typeface="Arial" pitchFamily="34" charset="0"/>
                          <a:cs typeface="Arial" pitchFamily="34" charset="0"/>
                        </a:rPr>
                        <a:t>Calories             (In</a:t>
                      </a:r>
                      <a:r>
                        <a:rPr lang="en-US" sz="2000" baseline="0" dirty="0" smtClean="0">
                          <a:solidFill>
                            <a:srgbClr val="0808C4"/>
                          </a:solidFill>
                          <a:latin typeface="Arial" pitchFamily="34" charset="0"/>
                          <a:cs typeface="Arial" pitchFamily="34" charset="0"/>
                        </a:rPr>
                        <a:t> </a:t>
                      </a:r>
                      <a:r>
                        <a:rPr lang="en-US" sz="2000" baseline="0" dirty="0" err="1" smtClean="0">
                          <a:solidFill>
                            <a:srgbClr val="0808C4"/>
                          </a:solidFill>
                          <a:latin typeface="Arial" pitchFamily="34" charset="0"/>
                          <a:cs typeface="Arial" pitchFamily="34" charset="0"/>
                        </a:rPr>
                        <a:t>Kcl</a:t>
                      </a:r>
                      <a:r>
                        <a:rPr lang="en-US" sz="2000" baseline="0" dirty="0" smtClean="0">
                          <a:solidFill>
                            <a:srgbClr val="0808C4"/>
                          </a:solidFill>
                          <a:latin typeface="Arial" pitchFamily="34" charset="0"/>
                          <a:cs typeface="Arial" pitchFamily="34" charset="0"/>
                        </a:rPr>
                        <a:t>)</a:t>
                      </a:r>
                      <a:endParaRPr lang="en-US" sz="2000" dirty="0">
                        <a:solidFill>
                          <a:srgbClr val="0808C4"/>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smtClean="0">
                          <a:solidFill>
                            <a:srgbClr val="0808C4"/>
                          </a:solidFill>
                          <a:latin typeface="Arial" pitchFamily="34" charset="0"/>
                          <a:cs typeface="Arial" pitchFamily="34" charset="0"/>
                        </a:rPr>
                        <a:t>Protein (In </a:t>
                      </a:r>
                      <a:r>
                        <a:rPr lang="en-US" sz="2000" dirty="0" err="1" smtClean="0">
                          <a:solidFill>
                            <a:srgbClr val="0808C4"/>
                          </a:solidFill>
                          <a:latin typeface="Arial" pitchFamily="34" charset="0"/>
                          <a:cs typeface="Arial" pitchFamily="34" charset="0"/>
                        </a:rPr>
                        <a:t>gms</a:t>
                      </a:r>
                      <a:r>
                        <a:rPr lang="en-US" sz="2000" dirty="0" smtClean="0">
                          <a:solidFill>
                            <a:srgbClr val="0808C4"/>
                          </a:solidFill>
                          <a:latin typeface="Arial" pitchFamily="34" charset="0"/>
                          <a:cs typeface="Arial" pitchFamily="34" charset="0"/>
                        </a:rPr>
                        <a:t>)</a:t>
                      </a:r>
                      <a:endParaRPr lang="en-US" sz="2000" dirty="0">
                        <a:solidFill>
                          <a:srgbClr val="0808C4"/>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smtClean="0">
                          <a:solidFill>
                            <a:srgbClr val="0808C4"/>
                          </a:solidFill>
                          <a:latin typeface="Arial" pitchFamily="34" charset="0"/>
                          <a:cs typeface="Arial" pitchFamily="34" charset="0"/>
                        </a:rPr>
                        <a:t>Calories    (In</a:t>
                      </a:r>
                      <a:r>
                        <a:rPr lang="en-US" sz="2000" baseline="0" dirty="0" smtClean="0">
                          <a:solidFill>
                            <a:srgbClr val="0808C4"/>
                          </a:solidFill>
                          <a:latin typeface="Arial" pitchFamily="34" charset="0"/>
                          <a:cs typeface="Arial" pitchFamily="34" charset="0"/>
                        </a:rPr>
                        <a:t> </a:t>
                      </a:r>
                      <a:r>
                        <a:rPr lang="en-US" sz="2000" baseline="0" dirty="0" err="1" smtClean="0">
                          <a:solidFill>
                            <a:srgbClr val="0808C4"/>
                          </a:solidFill>
                          <a:latin typeface="Arial" pitchFamily="34" charset="0"/>
                          <a:cs typeface="Arial" pitchFamily="34" charset="0"/>
                        </a:rPr>
                        <a:t>Kcl</a:t>
                      </a:r>
                      <a:r>
                        <a:rPr lang="en-US" sz="2000" baseline="0" dirty="0" smtClean="0">
                          <a:solidFill>
                            <a:srgbClr val="0808C4"/>
                          </a:solidFill>
                          <a:latin typeface="Arial" pitchFamily="34" charset="0"/>
                          <a:cs typeface="Arial" pitchFamily="34" charset="0"/>
                        </a:rPr>
                        <a:t>)</a:t>
                      </a:r>
                      <a:endParaRPr lang="en-US" sz="2000" dirty="0">
                        <a:solidFill>
                          <a:srgbClr val="0808C4"/>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smtClean="0">
                          <a:solidFill>
                            <a:srgbClr val="0808C4"/>
                          </a:solidFill>
                          <a:latin typeface="Arial" pitchFamily="34" charset="0"/>
                          <a:cs typeface="Arial" pitchFamily="34" charset="0"/>
                        </a:rPr>
                        <a:t>Protein           (In </a:t>
                      </a:r>
                      <a:r>
                        <a:rPr lang="en-US" sz="2000" dirty="0" err="1" smtClean="0">
                          <a:solidFill>
                            <a:srgbClr val="0808C4"/>
                          </a:solidFill>
                          <a:latin typeface="Arial" pitchFamily="34" charset="0"/>
                          <a:cs typeface="Arial" pitchFamily="34" charset="0"/>
                        </a:rPr>
                        <a:t>gms</a:t>
                      </a:r>
                      <a:r>
                        <a:rPr lang="en-US" sz="2000" dirty="0" smtClean="0">
                          <a:solidFill>
                            <a:srgbClr val="0808C4"/>
                          </a:solidFill>
                          <a:latin typeface="Arial" pitchFamily="34" charset="0"/>
                          <a:cs typeface="Arial" pitchFamily="34" charset="0"/>
                        </a:rPr>
                        <a:t>)</a:t>
                      </a:r>
                      <a:endParaRPr lang="en-US" sz="2000" dirty="0">
                        <a:solidFill>
                          <a:srgbClr val="0808C4"/>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92631">
                <a:tc>
                  <a:txBody>
                    <a:bodyPr/>
                    <a:lstStyle/>
                    <a:p>
                      <a:r>
                        <a:rPr lang="en-US" sz="2000" dirty="0" smtClean="0">
                          <a:solidFill>
                            <a:srgbClr val="0808C4"/>
                          </a:solidFill>
                          <a:latin typeface="Arial" pitchFamily="34" charset="0"/>
                          <a:cs typeface="Arial" pitchFamily="34" charset="0"/>
                        </a:rPr>
                        <a:t>1.</a:t>
                      </a:r>
                      <a:endParaRPr lang="en-US" sz="2000" dirty="0">
                        <a:solidFill>
                          <a:srgbClr val="0808C4"/>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dirty="0" smtClean="0">
                          <a:solidFill>
                            <a:srgbClr val="0808C4"/>
                          </a:solidFill>
                          <a:latin typeface="Arial" pitchFamily="34" charset="0"/>
                          <a:cs typeface="Arial" pitchFamily="34" charset="0"/>
                        </a:rPr>
                        <a:t>Primary</a:t>
                      </a:r>
                      <a:endParaRPr lang="en-US" sz="2000" dirty="0">
                        <a:solidFill>
                          <a:srgbClr val="0808C4"/>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smtClean="0">
                          <a:solidFill>
                            <a:srgbClr val="0808C4"/>
                          </a:solidFill>
                          <a:latin typeface="Arial" pitchFamily="34" charset="0"/>
                          <a:cs typeface="Arial" pitchFamily="34" charset="0"/>
                        </a:rPr>
                        <a:t>450</a:t>
                      </a:r>
                      <a:endParaRPr lang="en-US" sz="2000" dirty="0">
                        <a:solidFill>
                          <a:srgbClr val="0808C4"/>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smtClean="0">
                          <a:solidFill>
                            <a:srgbClr val="0808C4"/>
                          </a:solidFill>
                          <a:latin typeface="Arial" pitchFamily="34" charset="0"/>
                          <a:cs typeface="Arial" pitchFamily="34" charset="0"/>
                        </a:rPr>
                        <a:t>12</a:t>
                      </a:r>
                      <a:endParaRPr lang="en-US" sz="2000" dirty="0">
                        <a:solidFill>
                          <a:srgbClr val="0808C4"/>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smtClean="0">
                          <a:solidFill>
                            <a:srgbClr val="0808C4"/>
                          </a:solidFill>
                          <a:latin typeface="Arial" pitchFamily="34" charset="0"/>
                          <a:cs typeface="Arial" pitchFamily="34" charset="0"/>
                        </a:rPr>
                        <a:t>553.30</a:t>
                      </a:r>
                      <a:endParaRPr lang="en-US" sz="2000" dirty="0">
                        <a:solidFill>
                          <a:srgbClr val="0808C4"/>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smtClean="0">
                          <a:solidFill>
                            <a:srgbClr val="0808C4"/>
                          </a:solidFill>
                          <a:latin typeface="Arial" pitchFamily="34" charset="0"/>
                          <a:cs typeface="Arial" pitchFamily="34" charset="0"/>
                        </a:rPr>
                        <a:t>18.12</a:t>
                      </a:r>
                      <a:endParaRPr lang="en-US" sz="2000" dirty="0">
                        <a:solidFill>
                          <a:srgbClr val="0808C4"/>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94096">
                <a:tc>
                  <a:txBody>
                    <a:bodyPr/>
                    <a:lstStyle/>
                    <a:p>
                      <a:r>
                        <a:rPr lang="en-US" sz="2000" dirty="0" smtClean="0">
                          <a:solidFill>
                            <a:srgbClr val="0808C4"/>
                          </a:solidFill>
                          <a:latin typeface="Arial" pitchFamily="34" charset="0"/>
                          <a:cs typeface="Arial" pitchFamily="34" charset="0"/>
                        </a:rPr>
                        <a:t>2.</a:t>
                      </a:r>
                      <a:endParaRPr lang="en-US" sz="2000" dirty="0">
                        <a:solidFill>
                          <a:srgbClr val="0808C4"/>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dirty="0" smtClean="0">
                          <a:solidFill>
                            <a:srgbClr val="0808C4"/>
                          </a:solidFill>
                          <a:latin typeface="Arial" pitchFamily="34" charset="0"/>
                          <a:cs typeface="Arial" pitchFamily="34" charset="0"/>
                        </a:rPr>
                        <a:t>Upper Primary</a:t>
                      </a:r>
                      <a:endParaRPr lang="en-US" sz="2000" dirty="0">
                        <a:solidFill>
                          <a:srgbClr val="0808C4"/>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smtClean="0">
                          <a:solidFill>
                            <a:srgbClr val="0808C4"/>
                          </a:solidFill>
                          <a:latin typeface="Arial" pitchFamily="34" charset="0"/>
                          <a:cs typeface="Arial" pitchFamily="34" charset="0"/>
                        </a:rPr>
                        <a:t>700</a:t>
                      </a:r>
                      <a:endParaRPr lang="en-US" sz="2000" dirty="0">
                        <a:solidFill>
                          <a:srgbClr val="0808C4"/>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smtClean="0">
                          <a:solidFill>
                            <a:srgbClr val="0808C4"/>
                          </a:solidFill>
                          <a:latin typeface="Arial" pitchFamily="34" charset="0"/>
                          <a:cs typeface="Arial" pitchFamily="34" charset="0"/>
                        </a:rPr>
                        <a:t>20</a:t>
                      </a:r>
                      <a:endParaRPr lang="en-US" sz="2000" dirty="0">
                        <a:solidFill>
                          <a:srgbClr val="0808C4"/>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smtClean="0">
                          <a:solidFill>
                            <a:srgbClr val="0808C4"/>
                          </a:solidFill>
                          <a:latin typeface="Arial" pitchFamily="34" charset="0"/>
                          <a:cs typeface="Arial" pitchFamily="34" charset="0"/>
                        </a:rPr>
                        <a:t>733.86</a:t>
                      </a:r>
                      <a:endParaRPr lang="en-US" sz="2000" dirty="0">
                        <a:solidFill>
                          <a:srgbClr val="0808C4"/>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smtClean="0">
                          <a:solidFill>
                            <a:srgbClr val="0808C4"/>
                          </a:solidFill>
                          <a:latin typeface="Arial" pitchFamily="34" charset="0"/>
                          <a:cs typeface="Arial" pitchFamily="34" charset="0"/>
                        </a:rPr>
                        <a:t>21.64</a:t>
                      </a:r>
                      <a:endParaRPr lang="en-US" sz="2000" dirty="0">
                        <a:solidFill>
                          <a:srgbClr val="0808C4"/>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5" name="Slide Number Placeholder 4"/>
          <p:cNvSpPr>
            <a:spLocks noGrp="1"/>
          </p:cNvSpPr>
          <p:nvPr>
            <p:ph type="sldNum" sz="quarter" idx="12"/>
          </p:nvPr>
        </p:nvSpPr>
        <p:spPr/>
        <p:txBody>
          <a:bodyPr/>
          <a:lstStyle/>
          <a:p>
            <a:fld id="{B6F15528-21DE-4FAA-801E-634DDDAF4B2B}" type="slidenum">
              <a:rPr lang="en-US" smtClean="0"/>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ctrTitle"/>
          </p:nvPr>
        </p:nvSpPr>
        <p:spPr>
          <a:xfrm>
            <a:off x="685800" y="228600"/>
            <a:ext cx="7924800" cy="457200"/>
          </a:xfrm>
          <a:ln>
            <a:solidFill>
              <a:schemeClr val="bg1"/>
            </a:solidFill>
          </a:ln>
        </p:spPr>
        <p:txBody>
          <a:bodyPr/>
          <a:lstStyle/>
          <a:p>
            <a:pPr eaLnBrk="1" hangingPunct="1"/>
            <a:r>
              <a:rPr lang="en-US" sz="2400" b="1" dirty="0" smtClean="0">
                <a:solidFill>
                  <a:srgbClr val="C00000"/>
                </a:solidFill>
                <a:latin typeface="+mn-lt"/>
                <a:cs typeface="Arial" charset="0"/>
              </a:rPr>
              <a:t>Best Practices - contd.,</a:t>
            </a:r>
          </a:p>
        </p:txBody>
      </p:sp>
      <p:sp>
        <p:nvSpPr>
          <p:cNvPr id="4" name="Slide Number Placeholder 3"/>
          <p:cNvSpPr>
            <a:spLocks noGrp="1"/>
          </p:cNvSpPr>
          <p:nvPr>
            <p:ph type="sldNum" sz="quarter" idx="12"/>
          </p:nvPr>
        </p:nvSpPr>
        <p:spPr>
          <a:xfrm>
            <a:off x="6934200" y="6356350"/>
            <a:ext cx="2133600" cy="365125"/>
          </a:xfrm>
        </p:spPr>
        <p:txBody>
          <a:bodyPr/>
          <a:lstStyle/>
          <a:p>
            <a:pPr>
              <a:defRPr/>
            </a:pPr>
            <a:fld id="{E202EE00-3D1C-48BF-B4E1-6F83E97356F3}" type="slidenum">
              <a:rPr lang="en-US"/>
              <a:pPr>
                <a:defRPr/>
              </a:pPr>
              <a:t>9</a:t>
            </a:fld>
            <a:endParaRPr lang="en-US"/>
          </a:p>
        </p:txBody>
      </p:sp>
      <p:sp>
        <p:nvSpPr>
          <p:cNvPr id="5" name="Rectangle 4"/>
          <p:cNvSpPr/>
          <p:nvPr/>
        </p:nvSpPr>
        <p:spPr>
          <a:xfrm>
            <a:off x="762000" y="762000"/>
            <a:ext cx="7772400" cy="2708434"/>
          </a:xfrm>
          <a:prstGeom prst="rect">
            <a:avLst/>
          </a:prstGeom>
        </p:spPr>
        <p:txBody>
          <a:bodyPr wrap="square">
            <a:spAutoFit/>
          </a:bodyPr>
          <a:lstStyle/>
          <a:p>
            <a:pPr marL="457200" lvl="0" indent="-457200" algn="just" fontAlgn="auto">
              <a:lnSpc>
                <a:spcPct val="150000"/>
              </a:lnSpc>
              <a:spcBef>
                <a:spcPts val="0"/>
              </a:spcBef>
              <a:spcAft>
                <a:spcPts val="0"/>
              </a:spcAft>
              <a:buClr>
                <a:srgbClr val="FF0000"/>
              </a:buClr>
              <a:buFont typeface="Arial" pitchFamily="34" charset="0"/>
              <a:buChar char="•"/>
              <a:defRPr/>
            </a:pPr>
            <a:r>
              <a:rPr lang="en-US" sz="2000" dirty="0" smtClean="0">
                <a:solidFill>
                  <a:srgbClr val="0000FF"/>
                </a:solidFill>
                <a:latin typeface="Arial" pitchFamily="34" charset="0"/>
                <a:cs typeface="Arial" pitchFamily="34" charset="0"/>
              </a:rPr>
              <a:t>Eggs are served to all enrolled beneficiaries from 1</a:t>
            </a:r>
            <a:r>
              <a:rPr lang="en-US" sz="2000" baseline="30000" dirty="0" smtClean="0">
                <a:solidFill>
                  <a:srgbClr val="0000FF"/>
                </a:solidFill>
                <a:latin typeface="Arial" pitchFamily="34" charset="0"/>
                <a:cs typeface="Arial" pitchFamily="34" charset="0"/>
              </a:rPr>
              <a:t>st</a:t>
            </a:r>
            <a:r>
              <a:rPr lang="en-US" sz="2000" dirty="0" smtClean="0">
                <a:solidFill>
                  <a:srgbClr val="0000FF"/>
                </a:solidFill>
                <a:latin typeface="Arial" pitchFamily="34" charset="0"/>
                <a:cs typeface="Arial" pitchFamily="34" charset="0"/>
              </a:rPr>
              <a:t> std to 10</a:t>
            </a:r>
            <a:r>
              <a:rPr lang="en-US" sz="2000" baseline="30000" dirty="0" smtClean="0">
                <a:solidFill>
                  <a:srgbClr val="0000FF"/>
                </a:solidFill>
                <a:latin typeface="Arial" pitchFamily="34" charset="0"/>
                <a:cs typeface="Arial" pitchFamily="34" charset="0"/>
              </a:rPr>
              <a:t>th</a:t>
            </a:r>
            <a:r>
              <a:rPr lang="en-US" sz="2000" dirty="0" smtClean="0">
                <a:solidFill>
                  <a:srgbClr val="0000FF"/>
                </a:solidFill>
                <a:latin typeface="Arial" pitchFamily="34" charset="0"/>
                <a:cs typeface="Arial" pitchFamily="34" charset="0"/>
              </a:rPr>
              <a:t> std on all school working days out of State budget.</a:t>
            </a:r>
          </a:p>
          <a:p>
            <a:pPr marL="457200" lvl="0" indent="-457200" algn="just" fontAlgn="auto">
              <a:lnSpc>
                <a:spcPct val="150000"/>
              </a:lnSpc>
              <a:spcBef>
                <a:spcPts val="0"/>
              </a:spcBef>
              <a:spcAft>
                <a:spcPts val="0"/>
              </a:spcAft>
              <a:buClr>
                <a:srgbClr val="FF0000"/>
              </a:buClr>
              <a:buFont typeface="Arial" pitchFamily="34" charset="0"/>
              <a:buChar char="•"/>
              <a:defRPr/>
            </a:pPr>
            <a:r>
              <a:rPr lang="en-US" sz="2000" dirty="0" err="1" smtClean="0">
                <a:solidFill>
                  <a:srgbClr val="0000FF"/>
                </a:solidFill>
                <a:latin typeface="Arial" pitchFamily="34" charset="0"/>
                <a:cs typeface="Arial" pitchFamily="34" charset="0"/>
              </a:rPr>
              <a:t>Colouring</a:t>
            </a:r>
            <a:r>
              <a:rPr lang="en-US" sz="2000" dirty="0" smtClean="0">
                <a:solidFill>
                  <a:srgbClr val="0000FF"/>
                </a:solidFill>
                <a:latin typeface="Arial" pitchFamily="34" charset="0"/>
                <a:cs typeface="Arial" pitchFamily="34" charset="0"/>
              </a:rPr>
              <a:t>  scheme for eggs to prevent pilferage and staleness. </a:t>
            </a:r>
          </a:p>
          <a:p>
            <a:pPr marL="457200" indent="-457200" algn="just">
              <a:lnSpc>
                <a:spcPct val="150000"/>
              </a:lnSpc>
              <a:buClr>
                <a:srgbClr val="FF0000"/>
              </a:buClr>
              <a:buFont typeface="Arial" pitchFamily="34" charset="0"/>
              <a:buChar char="•"/>
              <a:defRPr/>
            </a:pPr>
            <a:r>
              <a:rPr lang="en-US" sz="2000" dirty="0" smtClean="0">
                <a:solidFill>
                  <a:srgbClr val="0000FF"/>
                </a:solidFill>
                <a:latin typeface="Arial" pitchFamily="34" charset="0"/>
                <a:cs typeface="Arial" pitchFamily="34" charset="0"/>
              </a:rPr>
              <a:t>Banana weighing 100 gm is provided as an alternate to children  who are not accustomed to eating egg</a:t>
            </a:r>
          </a:p>
          <a:p>
            <a:pPr marL="457200" lvl="0" indent="-457200" algn="just" fontAlgn="auto">
              <a:spcBef>
                <a:spcPts val="0"/>
              </a:spcBef>
              <a:spcAft>
                <a:spcPts val="0"/>
              </a:spcAft>
              <a:buClr>
                <a:srgbClr val="FF0000"/>
              </a:buClr>
              <a:buFont typeface="Arial" pitchFamily="34" charset="0"/>
              <a:buChar char="•"/>
              <a:defRPr/>
            </a:pPr>
            <a:endParaRPr lang="en-US" sz="2000" dirty="0" smtClean="0">
              <a:solidFill>
                <a:srgbClr val="0000FF"/>
              </a:solidFill>
              <a:latin typeface="Arial" pitchFamily="34" charset="0"/>
              <a:cs typeface="Arial" pitchFamily="34" charset="0"/>
            </a:endParaRPr>
          </a:p>
        </p:txBody>
      </p:sp>
      <p:pic>
        <p:nvPicPr>
          <p:cNvPr id="191491" name="Picture 4"/>
          <p:cNvPicPr>
            <a:picLocks noChangeAspect="1" noChangeArrowheads="1"/>
          </p:cNvPicPr>
          <p:nvPr/>
        </p:nvPicPr>
        <p:blipFill>
          <a:blip r:embed="rId3"/>
          <a:srcRect/>
          <a:stretch>
            <a:fillRect/>
          </a:stretch>
        </p:blipFill>
        <p:spPr bwMode="auto">
          <a:xfrm>
            <a:off x="3429000" y="3200400"/>
            <a:ext cx="1000125" cy="1457325"/>
          </a:xfrm>
          <a:prstGeom prst="rect">
            <a:avLst/>
          </a:prstGeom>
          <a:noFill/>
        </p:spPr>
      </p:pic>
      <p:pic>
        <p:nvPicPr>
          <p:cNvPr id="191490" name="Picture 6"/>
          <p:cNvPicPr>
            <a:picLocks noChangeAspect="1" noChangeArrowheads="1"/>
          </p:cNvPicPr>
          <p:nvPr/>
        </p:nvPicPr>
        <p:blipFill>
          <a:blip r:embed="rId4">
            <a:lum bright="-16000" contrast="26000"/>
          </a:blip>
          <a:srcRect/>
          <a:stretch>
            <a:fillRect/>
          </a:stretch>
        </p:blipFill>
        <p:spPr bwMode="auto">
          <a:xfrm>
            <a:off x="2438400" y="3200400"/>
            <a:ext cx="1000125" cy="1447800"/>
          </a:xfrm>
          <a:prstGeom prst="rect">
            <a:avLst/>
          </a:prstGeom>
          <a:noFill/>
        </p:spPr>
      </p:pic>
      <p:pic>
        <p:nvPicPr>
          <p:cNvPr id="191489" name="Picture 35"/>
          <p:cNvPicPr>
            <a:picLocks noChangeAspect="1" noChangeArrowheads="1"/>
          </p:cNvPicPr>
          <p:nvPr/>
        </p:nvPicPr>
        <p:blipFill>
          <a:blip r:embed="rId5"/>
          <a:srcRect/>
          <a:stretch>
            <a:fillRect/>
          </a:stretch>
        </p:blipFill>
        <p:spPr bwMode="auto">
          <a:xfrm>
            <a:off x="1371600" y="3200400"/>
            <a:ext cx="1076325" cy="1447800"/>
          </a:xfrm>
          <a:prstGeom prst="rect">
            <a:avLst/>
          </a:prstGeom>
          <a:noFill/>
        </p:spPr>
      </p:pic>
      <p:pic>
        <p:nvPicPr>
          <p:cNvPr id="8" name="Picture 47" descr="https://encrypted-tbn3.gstatic.com/images?q=tbn:ANd9GcTlOmhYzP4s3v5Vm_sWro-IcGsc5FL3XJ7B4RG9fAsNwdlURT68xg"/>
          <p:cNvPicPr>
            <a:picLocks noChangeAspect="1" noChangeArrowheads="1"/>
          </p:cNvPicPr>
          <p:nvPr/>
        </p:nvPicPr>
        <p:blipFill>
          <a:blip r:embed="rId6"/>
          <a:srcRect/>
          <a:stretch>
            <a:fillRect/>
          </a:stretch>
        </p:blipFill>
        <p:spPr bwMode="auto">
          <a:xfrm>
            <a:off x="5556669" y="3214776"/>
            <a:ext cx="2486025" cy="1524000"/>
          </a:xfrm>
          <a:prstGeom prst="rect">
            <a:avLst/>
          </a:prstGeom>
          <a:noFill/>
        </p:spPr>
      </p:pic>
      <p:pic>
        <p:nvPicPr>
          <p:cNvPr id="9" name="Picture 38" descr="http://www.speedyremedies.com/wp-content/uploads/2012/01/curry-leaf-benefit.jpg"/>
          <p:cNvPicPr>
            <a:picLocks noChangeAspect="1" noChangeArrowheads="1"/>
          </p:cNvPicPr>
          <p:nvPr/>
        </p:nvPicPr>
        <p:blipFill>
          <a:blip r:embed="rId7"/>
          <a:srcRect/>
          <a:stretch>
            <a:fillRect/>
          </a:stretch>
        </p:blipFill>
        <p:spPr bwMode="auto">
          <a:xfrm>
            <a:off x="5572524" y="4756029"/>
            <a:ext cx="2486025" cy="1524000"/>
          </a:xfrm>
          <a:prstGeom prst="rect">
            <a:avLst/>
          </a:prstGeom>
          <a:noFill/>
        </p:spPr>
      </p:pic>
      <p:sp>
        <p:nvSpPr>
          <p:cNvPr id="10" name="Rectangle 9"/>
          <p:cNvSpPr/>
          <p:nvPr/>
        </p:nvSpPr>
        <p:spPr>
          <a:xfrm>
            <a:off x="1285326" y="4876800"/>
            <a:ext cx="3820074" cy="1338828"/>
          </a:xfrm>
          <a:prstGeom prst="rect">
            <a:avLst/>
          </a:prstGeom>
        </p:spPr>
        <p:txBody>
          <a:bodyPr wrap="square">
            <a:spAutoFit/>
          </a:bodyPr>
          <a:lstStyle/>
          <a:p>
            <a:pPr algn="just">
              <a:lnSpc>
                <a:spcPct val="150000"/>
              </a:lnSpc>
              <a:tabLst>
                <a:tab pos="457200" algn="l"/>
              </a:tabLst>
            </a:pPr>
            <a:r>
              <a:rPr lang="en-US" spc="15" dirty="0" smtClean="0">
                <a:solidFill>
                  <a:srgbClr val="0000FF"/>
                </a:solidFill>
                <a:latin typeface="Arial"/>
                <a:ea typeface="Arial"/>
                <a:cs typeface="Times New Roman"/>
              </a:rPr>
              <a:t>During 1</a:t>
            </a:r>
            <a:r>
              <a:rPr lang="en-US" spc="15" baseline="30000" dirty="0" smtClean="0">
                <a:solidFill>
                  <a:srgbClr val="0000FF"/>
                </a:solidFill>
                <a:latin typeface="Arial"/>
                <a:ea typeface="Arial"/>
                <a:cs typeface="Times New Roman"/>
              </a:rPr>
              <a:t>st</a:t>
            </a:r>
            <a:r>
              <a:rPr lang="en-US" spc="15" dirty="0" smtClean="0">
                <a:solidFill>
                  <a:srgbClr val="0000FF"/>
                </a:solidFill>
                <a:latin typeface="Arial"/>
                <a:ea typeface="Arial"/>
                <a:cs typeface="Times New Roman"/>
              </a:rPr>
              <a:t> and 3</a:t>
            </a:r>
            <a:r>
              <a:rPr lang="en-US" spc="15" baseline="30000" dirty="0" smtClean="0">
                <a:solidFill>
                  <a:srgbClr val="0000FF"/>
                </a:solidFill>
                <a:latin typeface="Arial"/>
                <a:ea typeface="Arial"/>
                <a:cs typeface="Times New Roman"/>
              </a:rPr>
              <a:t>rd</a:t>
            </a:r>
            <a:r>
              <a:rPr lang="en-US" spc="15" dirty="0" smtClean="0">
                <a:solidFill>
                  <a:srgbClr val="0000FF"/>
                </a:solidFill>
                <a:latin typeface="Arial"/>
                <a:ea typeface="Arial"/>
                <a:cs typeface="Times New Roman"/>
              </a:rPr>
              <a:t> week, on Friday Curry leaf rice (or) </a:t>
            </a:r>
            <a:r>
              <a:rPr lang="en-US" spc="15" dirty="0" err="1" smtClean="0">
                <a:solidFill>
                  <a:srgbClr val="0000FF"/>
                </a:solidFill>
                <a:latin typeface="Arial"/>
                <a:ea typeface="Arial"/>
                <a:cs typeface="Times New Roman"/>
              </a:rPr>
              <a:t>Keerai</a:t>
            </a:r>
            <a:r>
              <a:rPr lang="en-US" spc="15" dirty="0" smtClean="0">
                <a:solidFill>
                  <a:srgbClr val="0000FF"/>
                </a:solidFill>
                <a:latin typeface="Arial"/>
                <a:ea typeface="Arial"/>
                <a:cs typeface="Times New Roman"/>
              </a:rPr>
              <a:t> </a:t>
            </a:r>
            <a:r>
              <a:rPr lang="en-US" spc="15" dirty="0" err="1" smtClean="0">
                <a:solidFill>
                  <a:srgbClr val="0000FF"/>
                </a:solidFill>
                <a:latin typeface="Arial"/>
                <a:ea typeface="Arial"/>
                <a:cs typeface="Times New Roman"/>
              </a:rPr>
              <a:t>sadham</a:t>
            </a:r>
            <a:r>
              <a:rPr lang="en-US" spc="15" dirty="0" smtClean="0">
                <a:solidFill>
                  <a:srgbClr val="0000FF"/>
                </a:solidFill>
                <a:latin typeface="Arial"/>
                <a:ea typeface="Arial"/>
                <a:cs typeface="Times New Roman"/>
              </a:rPr>
              <a:t> should be provided for the children</a:t>
            </a:r>
            <a:endParaRPr lang="en-US" dirty="0">
              <a:ea typeface="Times New Roman"/>
              <a:cs typeface="Times New Roman"/>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3509</TotalTime>
  <Words>1827</Words>
  <Application>Microsoft Office PowerPoint</Application>
  <PresentationFormat>On-screen Show (4:3)</PresentationFormat>
  <Paragraphs>443</Paragraphs>
  <Slides>28</Slides>
  <Notes>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0" baseType="lpstr">
      <vt:lpstr>Office Theme</vt:lpstr>
      <vt:lpstr>Bitmap Image</vt:lpstr>
      <vt:lpstr>Slide 1</vt:lpstr>
      <vt:lpstr>Salient features of the scheme</vt:lpstr>
      <vt:lpstr>Noon Meal Centres &amp; Beneficiaries</vt:lpstr>
      <vt:lpstr>Plan preparation</vt:lpstr>
      <vt:lpstr>Slide 5</vt:lpstr>
      <vt:lpstr>Best Practices</vt:lpstr>
      <vt:lpstr>Slide 7</vt:lpstr>
      <vt:lpstr>Nutrition Provided to the  children under                Mid Day Meals</vt:lpstr>
      <vt:lpstr>Best Practices - contd.,</vt:lpstr>
      <vt:lpstr>Slide 10</vt:lpstr>
      <vt:lpstr>Best Practices – contd.,</vt:lpstr>
      <vt:lpstr>Health Camp for Noon Meal Employees  District Initiatives </vt:lpstr>
      <vt:lpstr>Slide 13</vt:lpstr>
      <vt:lpstr>Slide 14</vt:lpstr>
      <vt:lpstr>Teachers / Noon Meal Employees assisting children in encouraging hand wash using soap</vt:lpstr>
      <vt:lpstr>Training to Noon Meal Employees</vt:lpstr>
      <vt:lpstr>Rashtriya Bal Swasthya Karyakram (RBSK) </vt:lpstr>
      <vt:lpstr>Automated Monitoring System </vt:lpstr>
      <vt:lpstr>Expenditure upto March  2018</vt:lpstr>
      <vt:lpstr>Availability of Water filtration facilities in the Noon Meal Centres</vt:lpstr>
      <vt:lpstr>Kitchen Garden</vt:lpstr>
      <vt:lpstr>Slide 22</vt:lpstr>
      <vt:lpstr>Noon Meal Centres</vt:lpstr>
      <vt:lpstr>Meal Cost fixed by GOI for per beneficiary / per day (excluding labour and administrative charges)</vt:lpstr>
      <vt:lpstr>Slide 25</vt:lpstr>
      <vt:lpstr>Special Initiatives </vt:lpstr>
      <vt:lpstr>Special Initiatives contd.,</vt:lpstr>
      <vt:lpstr>Slide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Anthonyammal</dc:creator>
  <cp:lastModifiedBy>ACER PC</cp:lastModifiedBy>
  <cp:revision>476</cp:revision>
  <dcterms:created xsi:type="dcterms:W3CDTF">2006-08-16T00:00:00Z</dcterms:created>
  <dcterms:modified xsi:type="dcterms:W3CDTF">2018-05-18T05:48:30Z</dcterms:modified>
</cp:coreProperties>
</file>